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3" r:id="rId2"/>
    <p:sldId id="258" r:id="rId3"/>
    <p:sldId id="264" r:id="rId4"/>
    <p:sldId id="274" r:id="rId5"/>
    <p:sldId id="281" r:id="rId6"/>
    <p:sldId id="275" r:id="rId7"/>
    <p:sldId id="276" r:id="rId8"/>
    <p:sldId id="282" r:id="rId9"/>
    <p:sldId id="277" r:id="rId10"/>
    <p:sldId id="278" r:id="rId11"/>
    <p:sldId id="279" r:id="rId12"/>
    <p:sldId id="280" r:id="rId13"/>
    <p:sldId id="283" r:id="rId14"/>
    <p:sldId id="267" r:id="rId15"/>
  </p:sldIdLst>
  <p:sldSz cx="9144000" cy="6858000" type="screen4x3"/>
  <p:notesSz cx="6858000" cy="9144000"/>
  <p:embeddedFontLst>
    <p:embeddedFont>
      <p:font typeface="Roboto" panose="020B0604020202020204" pitchFamily="2" charset="0"/>
      <p:regular r:id="rId18"/>
      <p:bold r:id="rId19"/>
      <p:italic r:id="rId20"/>
      <p:boldItalic r:id="rId21"/>
    </p:embeddedFont>
    <p:embeddedFont>
      <p:font typeface="Twinkl" panose="020B0604020202020204" pitchFamily="2"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73B0"/>
    <a:srgbClr val="995DA3"/>
    <a:srgbClr val="7868AC"/>
    <a:srgbClr val="804D89"/>
    <a:srgbClr val="D47DB1"/>
    <a:srgbClr val="007AC2"/>
    <a:srgbClr val="65186A"/>
    <a:srgbClr val="9D9CCD"/>
    <a:srgbClr val="EE73AA"/>
    <a:srgbClr val="F9B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13/03/2022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13/03/2022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early-years-understanding-the-world/early-years-festivals-and-cultural-celebrations/early-years-Diwali"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clips/zmwmpv4"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early-years-understanding-the-world/early-years-festivals-and-cultural-celebrations/early-years-Diwali"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a:extLst>
              <a:ext uri="{FF2B5EF4-FFF2-40B4-BE49-F238E27FC236}">
                <a16:creationId xmlns:a16="http://schemas.microsoft.com/office/drawing/2014/main" id="{5372A2B9-4A07-4723-AC2F-1B1D02EE50A7}"/>
              </a:ext>
            </a:extLst>
          </p:cNvPr>
          <p:cNvSpPr>
            <a:spLocks noGrp="1"/>
          </p:cNvSpPr>
          <p:nvPr/>
        </p:nvSpPr>
        <p:spPr>
          <a:xfrm>
            <a:off x="736600" y="1398542"/>
            <a:ext cx="7670800" cy="1720810"/>
          </a:xfrm>
          <a:prstGeom prst="rect">
            <a:avLst/>
          </a:prstGeom>
          <a:solidFill>
            <a:schemeClr val="bg1"/>
          </a:solidFill>
          <a:ln w="25400">
            <a:solidFill>
              <a:schemeClr val="accent5"/>
            </a:solidFill>
          </a:ln>
        </p:spPr>
        <p:txBody>
          <a:bodyPr vert="horz" wrap="square" lIns="180000" tIns="180000" rIns="180000" bIns="180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400" b="0" dirty="0">
                <a:solidFill>
                  <a:schemeClr val="tx1"/>
                </a:solidFill>
                <a:latin typeface="Roboto" panose="02000000000000000000" pitchFamily="2" charset="0"/>
                <a:ea typeface="Roboto" panose="02000000000000000000" pitchFamily="2" charset="0"/>
              </a:rPr>
              <a:t>We hope you find the information on our website and resources useful. This resource contains links to external websites. Please be aware that the inclusion of any link in this resource should not be taken as an endorsement of any kind by </a:t>
            </a:r>
            <a:r>
              <a:rPr lang="en-GB" sz="1400" b="0" dirty="0" err="1">
                <a:solidFill>
                  <a:schemeClr val="tx1"/>
                </a:solidFill>
                <a:latin typeface="Roboto" panose="02000000000000000000" pitchFamily="2" charset="0"/>
                <a:ea typeface="Roboto" panose="02000000000000000000" pitchFamily="2" charset="0"/>
              </a:rPr>
              <a:t>Twinkl</a:t>
            </a:r>
            <a:r>
              <a:rPr lang="en-GB" sz="1400" b="0" dirty="0">
                <a:solidFill>
                  <a:schemeClr val="tx1"/>
                </a:solidFill>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b="0" dirty="0" err="1">
                <a:solidFill>
                  <a:schemeClr val="tx1"/>
                </a:solidFill>
                <a:latin typeface="Roboto" panose="02000000000000000000" pitchFamily="2" charset="0"/>
                <a:ea typeface="Roboto" panose="02000000000000000000" pitchFamily="2" charset="0"/>
              </a:rPr>
              <a:t>TwinklCares</a:t>
            </a:r>
            <a:r>
              <a:rPr lang="en-GB" sz="1400" b="0" dirty="0">
                <a:solidFill>
                  <a:schemeClr val="tx1"/>
                </a:solidFill>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endParaRPr lang="en-GB" sz="1400" dirty="0">
              <a:solidFill>
                <a:schemeClr val="tx1"/>
              </a:solidFill>
              <a:latin typeface="Roboto" panose="02000000000000000000" pitchFamily="2" charset="0"/>
              <a:ea typeface="Roboto" panose="02000000000000000000" pitchFamily="2" charset="0"/>
            </a:endParaRPr>
          </a:p>
        </p:txBody>
      </p:sp>
      <p:sp>
        <p:nvSpPr>
          <p:cNvPr id="27" name="Content Placeholder 6"/>
          <p:cNvSpPr txBox="1">
            <a:spLocks/>
          </p:cNvSpPr>
          <p:nvPr/>
        </p:nvSpPr>
        <p:spPr>
          <a:xfrm>
            <a:off x="736600" y="788805"/>
            <a:ext cx="7670800" cy="609737"/>
          </a:xfrm>
          <a:prstGeom prst="roundRect">
            <a:avLst>
              <a:gd name="adj" fmla="val 0"/>
            </a:avLst>
          </a:prstGeom>
          <a:solidFill>
            <a:srgbClr val="18A0DB"/>
          </a:solidFill>
          <a:ln w="25400">
            <a:noFill/>
          </a:ln>
        </p:spPr>
        <p:txBody>
          <a:bodyPr vert="horz" lIns="180000" tIns="180000" rIns="180000" bIns="180000" rtlCol="0" anchor="t">
            <a:sp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b="1" dirty="0">
                <a:solidFill>
                  <a:schemeClr val="bg1"/>
                </a:solidFill>
                <a:latin typeface="Roboto" panose="02000000000000000000" pitchFamily="2" charset="0"/>
              </a:rPr>
              <a:t>Disclaimers</a:t>
            </a:r>
          </a:p>
        </p:txBody>
      </p:sp>
    </p:spTree>
    <p:extLst>
      <p:ext uri="{BB962C8B-B14F-4D97-AF65-F5344CB8AC3E}">
        <p14:creationId xmlns:p14="http://schemas.microsoft.com/office/powerpoint/2010/main" val="2876947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0DB95249-29FB-4151-B857-F278B59343A9}"/>
              </a:ext>
            </a:extLst>
          </p:cNvPr>
          <p:cNvSpPr/>
          <p:nvPr/>
        </p:nvSpPr>
        <p:spPr>
          <a:xfrm>
            <a:off x="192947" y="5821960"/>
            <a:ext cx="1409350" cy="1036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8F2E392-CE2C-4B50-8CC3-2C527556F3E8}"/>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2168847" y="2793533"/>
            <a:ext cx="1447697" cy="3074565"/>
          </a:xfrm>
          <a:prstGeom prst="rect">
            <a:avLst/>
          </a:prstGeom>
        </p:spPr>
      </p:pic>
      <p:pic>
        <p:nvPicPr>
          <p:cNvPr id="14" name="Picture 13">
            <a:extLst>
              <a:ext uri="{FF2B5EF4-FFF2-40B4-BE49-F238E27FC236}">
                <a16:creationId xmlns:a16="http://schemas.microsoft.com/office/drawing/2014/main" id="{395B1498-E257-4C0D-B4FF-F2D5AD17122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155601" y="2135931"/>
            <a:ext cx="1447697" cy="3074565"/>
          </a:xfrm>
          <a:prstGeom prst="rect">
            <a:avLst/>
          </a:prstGeom>
        </p:spPr>
      </p:pic>
      <p:sp>
        <p:nvSpPr>
          <p:cNvPr id="6" name="Rectangle: Rounded Corners 5">
            <a:extLst>
              <a:ext uri="{FF2B5EF4-FFF2-40B4-BE49-F238E27FC236}">
                <a16:creationId xmlns:a16="http://schemas.microsoft.com/office/drawing/2014/main" id="{B949FF2E-83BA-447D-8FB0-DE66F2F7527F}"/>
              </a:ext>
            </a:extLst>
          </p:cNvPr>
          <p:cNvSpPr/>
          <p:nvPr/>
        </p:nvSpPr>
        <p:spPr>
          <a:xfrm>
            <a:off x="755651" y="2338782"/>
            <a:ext cx="7632700" cy="841913"/>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It is often celebrated by Hindus and Sikhs but can be celebrated by other religions too.</a:t>
            </a:r>
          </a:p>
        </p:txBody>
      </p:sp>
      <p:sp>
        <p:nvSpPr>
          <p:cNvPr id="21" name="Title 20"/>
          <p:cNvSpPr>
            <a:spLocks noGrp="1"/>
          </p:cNvSpPr>
          <p:nvPr>
            <p:ph type="title"/>
          </p:nvPr>
        </p:nvSpPr>
        <p:spPr/>
        <p:txBody>
          <a:bodyPr/>
          <a:lstStyle/>
          <a:p>
            <a:r>
              <a:rPr lang="en-GB" sz="3600" dirty="0">
                <a:latin typeface="+mn-lt"/>
              </a:rPr>
              <a:t>What is Diwali?</a:t>
            </a:r>
          </a:p>
        </p:txBody>
      </p:sp>
      <p:pic>
        <p:nvPicPr>
          <p:cNvPr id="13" name="Picture 12">
            <a:extLst>
              <a:ext uri="{FF2B5EF4-FFF2-40B4-BE49-F238E27FC236}">
                <a16:creationId xmlns:a16="http://schemas.microsoft.com/office/drawing/2014/main" id="{B70F2D30-55EB-46B5-AC5B-052063B3498A}"/>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755649" y="733104"/>
            <a:ext cx="1447697" cy="3074565"/>
          </a:xfrm>
          <a:prstGeom prst="rect">
            <a:avLst/>
          </a:prstGeom>
        </p:spPr>
      </p:pic>
      <p:sp>
        <p:nvSpPr>
          <p:cNvPr id="7" name="Rectangle: Rounded Corners 6">
            <a:extLst>
              <a:ext uri="{FF2B5EF4-FFF2-40B4-BE49-F238E27FC236}">
                <a16:creationId xmlns:a16="http://schemas.microsoft.com/office/drawing/2014/main" id="{0F3E9B7B-DAE8-4175-BE2F-82EAD83729ED}"/>
              </a:ext>
            </a:extLst>
          </p:cNvPr>
          <p:cNvSpPr/>
          <p:nvPr/>
        </p:nvSpPr>
        <p:spPr>
          <a:xfrm>
            <a:off x="755651" y="3278545"/>
            <a:ext cx="7632700" cy="501394"/>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It is sometimes called the ‘festival of lights’.</a:t>
            </a:r>
          </a:p>
        </p:txBody>
      </p:sp>
      <p:sp>
        <p:nvSpPr>
          <p:cNvPr id="3" name="Rectangle: Rounded Corners 2"/>
          <p:cNvSpPr/>
          <p:nvPr/>
        </p:nvSpPr>
        <p:spPr>
          <a:xfrm>
            <a:off x="750884" y="1375855"/>
            <a:ext cx="7632700" cy="841913"/>
          </a:xfrm>
          <a:prstGeom prst="round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Diwali is a very important festival celebrated by many people around the world.</a:t>
            </a:r>
          </a:p>
        </p:txBody>
      </p:sp>
      <p:pic>
        <p:nvPicPr>
          <p:cNvPr id="9" name="Picture 8">
            <a:extLst>
              <a:ext uri="{FF2B5EF4-FFF2-40B4-BE49-F238E27FC236}">
                <a16:creationId xmlns:a16="http://schemas.microsoft.com/office/drawing/2014/main" id="{8FEF5DC7-88D8-430E-9ECC-AF4D72DB148F}"/>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616883" y="4186106"/>
            <a:ext cx="1447697" cy="3074565"/>
          </a:xfrm>
          <a:prstGeom prst="rect">
            <a:avLst/>
          </a:prstGeom>
        </p:spPr>
      </p:pic>
      <p:pic>
        <p:nvPicPr>
          <p:cNvPr id="16" name="Picture 15">
            <a:extLst>
              <a:ext uri="{FF2B5EF4-FFF2-40B4-BE49-F238E27FC236}">
                <a16:creationId xmlns:a16="http://schemas.microsoft.com/office/drawing/2014/main" id="{CB89ABD1-E8D7-4A5E-862C-2DCC508FA105}"/>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7109332" y="598648"/>
            <a:ext cx="1447697" cy="3074565"/>
          </a:xfrm>
          <a:prstGeom prst="rect">
            <a:avLst/>
          </a:prstGeom>
        </p:spPr>
      </p:pic>
      <p:pic>
        <p:nvPicPr>
          <p:cNvPr id="12" name="Picture 11">
            <a:extLst>
              <a:ext uri="{FF2B5EF4-FFF2-40B4-BE49-F238E27FC236}">
                <a16:creationId xmlns:a16="http://schemas.microsoft.com/office/drawing/2014/main" id="{3B65A796-6BC0-4C06-A5F1-B30DD0F9294D}"/>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3744472" y="3783435"/>
            <a:ext cx="1447697" cy="3074565"/>
          </a:xfrm>
          <a:prstGeom prst="rect">
            <a:avLst/>
          </a:prstGeom>
        </p:spPr>
      </p:pic>
      <p:pic>
        <p:nvPicPr>
          <p:cNvPr id="15" name="Picture 14">
            <a:extLst>
              <a:ext uri="{FF2B5EF4-FFF2-40B4-BE49-F238E27FC236}">
                <a16:creationId xmlns:a16="http://schemas.microsoft.com/office/drawing/2014/main" id="{0DB34369-2457-4F2E-A826-0C2BCE463BB5}"/>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6904383" y="3847516"/>
            <a:ext cx="1447697" cy="3074565"/>
          </a:xfrm>
          <a:prstGeom prst="rect">
            <a:avLst/>
          </a:prstGeom>
        </p:spPr>
      </p:pic>
      <p:sp>
        <p:nvSpPr>
          <p:cNvPr id="19" name="Oval 18">
            <a:hlinkClick r:id="rId3"/>
            <a:extLst>
              <a:ext uri="{FF2B5EF4-FFF2-40B4-BE49-F238E27FC236}">
                <a16:creationId xmlns:a16="http://schemas.microsoft.com/office/drawing/2014/main" id="{23532BAD-4224-4633-A7C4-9A200B396A5D}"/>
              </a:ext>
            </a:extLst>
          </p:cNvPr>
          <p:cNvSpPr/>
          <p:nvPr/>
        </p:nvSpPr>
        <p:spPr>
          <a:xfrm>
            <a:off x="3704674" y="4531368"/>
            <a:ext cx="1725121" cy="1725121"/>
          </a:xfrm>
          <a:prstGeom prst="ellipse">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Find out more by clicking here.</a:t>
            </a:r>
            <a:endParaRPr lang="en-AU" dirty="0"/>
          </a:p>
        </p:txBody>
      </p:sp>
      <p:sp>
        <p:nvSpPr>
          <p:cNvPr id="17" name="Rectangle: Rounded Corners 16">
            <a:extLst>
              <a:ext uri="{FF2B5EF4-FFF2-40B4-BE49-F238E27FC236}">
                <a16:creationId xmlns:a16="http://schemas.microsoft.com/office/drawing/2014/main" id="{D776D39C-A808-495A-9100-4E9767B56ACF}"/>
              </a:ext>
            </a:extLst>
          </p:cNvPr>
          <p:cNvSpPr/>
          <p:nvPr/>
        </p:nvSpPr>
        <p:spPr>
          <a:xfrm>
            <a:off x="778244" y="3869429"/>
            <a:ext cx="7632700" cy="501394"/>
          </a:xfrm>
          <a:prstGeom prst="roundRect">
            <a:avLst/>
          </a:prstGeom>
          <a:solidFill>
            <a:srgbClr val="995DA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spAutoFit/>
          </a:bodyPr>
          <a:lstStyle/>
          <a:p>
            <a:pPr algn="ctr"/>
            <a:r>
              <a:rPr lang="en-GB" sz="2000" dirty="0"/>
              <a:t>It is celebrated in October or November each year.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750"/>
                            </p:stCondLst>
                            <p:childTnLst>
                              <p:par>
                                <p:cTn id="41" presetID="47" presetClass="exit" presetSubtype="0" fill="hold" nodeType="afterEffect">
                                  <p:stCondLst>
                                    <p:cond delay="0"/>
                                  </p:stCondLst>
                                  <p:childTnLst>
                                    <p:animEffect transition="out" filter="fade">
                                      <p:cBhvr>
                                        <p:cTn id="42" dur="750"/>
                                        <p:tgtEl>
                                          <p:spTgt spid="13"/>
                                        </p:tgtEl>
                                      </p:cBhvr>
                                    </p:animEffect>
                                    <p:anim calcmode="lin" valueType="num">
                                      <p:cBhvr>
                                        <p:cTn id="43" dur="750"/>
                                        <p:tgtEl>
                                          <p:spTgt spid="13"/>
                                        </p:tgtEl>
                                        <p:attrNameLst>
                                          <p:attrName>ppt_x</p:attrName>
                                        </p:attrNameLst>
                                      </p:cBhvr>
                                      <p:tavLst>
                                        <p:tav tm="0">
                                          <p:val>
                                            <p:strVal val="ppt_x"/>
                                          </p:val>
                                        </p:tav>
                                        <p:tav tm="100000">
                                          <p:val>
                                            <p:strVal val="ppt_x"/>
                                          </p:val>
                                        </p:tav>
                                      </p:tavLst>
                                    </p:anim>
                                    <p:anim calcmode="lin" valueType="num">
                                      <p:cBhvr>
                                        <p:cTn id="44" dur="750"/>
                                        <p:tgtEl>
                                          <p:spTgt spid="13"/>
                                        </p:tgtEl>
                                        <p:attrNameLst>
                                          <p:attrName>ppt_y</p:attrName>
                                        </p:attrNameLst>
                                      </p:cBhvr>
                                      <p:tavLst>
                                        <p:tav tm="0">
                                          <p:val>
                                            <p:strVal val="ppt_y"/>
                                          </p:val>
                                        </p:tav>
                                        <p:tav tm="100000">
                                          <p:val>
                                            <p:strVal val="ppt_y-.1"/>
                                          </p:val>
                                        </p:tav>
                                      </p:tavLst>
                                    </p:anim>
                                    <p:set>
                                      <p:cBhvr>
                                        <p:cTn id="45" dur="1" fill="hold">
                                          <p:stCondLst>
                                            <p:cond delay="749"/>
                                          </p:stCondLst>
                                        </p:cTn>
                                        <p:tgtEl>
                                          <p:spTgt spid="13"/>
                                        </p:tgtEl>
                                        <p:attrNameLst>
                                          <p:attrName>style.visibility</p:attrName>
                                        </p:attrNameLst>
                                      </p:cBhvr>
                                      <p:to>
                                        <p:strVal val="hidden"/>
                                      </p:to>
                                    </p:set>
                                  </p:childTnLst>
                                </p:cTn>
                              </p:par>
                              <p:par>
                                <p:cTn id="46" presetID="47" presetClass="exit" presetSubtype="0" fill="hold" nodeType="withEffect">
                                  <p:stCondLst>
                                    <p:cond delay="0"/>
                                  </p:stCondLst>
                                  <p:childTnLst>
                                    <p:animEffect transition="out" filter="fade">
                                      <p:cBhvr>
                                        <p:cTn id="47" dur="750"/>
                                        <p:tgtEl>
                                          <p:spTgt spid="16"/>
                                        </p:tgtEl>
                                      </p:cBhvr>
                                    </p:animEffect>
                                    <p:anim calcmode="lin" valueType="num">
                                      <p:cBhvr>
                                        <p:cTn id="48" dur="750"/>
                                        <p:tgtEl>
                                          <p:spTgt spid="16"/>
                                        </p:tgtEl>
                                        <p:attrNameLst>
                                          <p:attrName>ppt_x</p:attrName>
                                        </p:attrNameLst>
                                      </p:cBhvr>
                                      <p:tavLst>
                                        <p:tav tm="0">
                                          <p:val>
                                            <p:strVal val="ppt_x"/>
                                          </p:val>
                                        </p:tav>
                                        <p:tav tm="100000">
                                          <p:val>
                                            <p:strVal val="ppt_x"/>
                                          </p:val>
                                        </p:tav>
                                      </p:tavLst>
                                    </p:anim>
                                    <p:anim calcmode="lin" valueType="num">
                                      <p:cBhvr>
                                        <p:cTn id="49" dur="750"/>
                                        <p:tgtEl>
                                          <p:spTgt spid="16"/>
                                        </p:tgtEl>
                                        <p:attrNameLst>
                                          <p:attrName>ppt_y</p:attrName>
                                        </p:attrNameLst>
                                      </p:cBhvr>
                                      <p:tavLst>
                                        <p:tav tm="0">
                                          <p:val>
                                            <p:strVal val="ppt_y"/>
                                          </p:val>
                                        </p:tav>
                                        <p:tav tm="100000">
                                          <p:val>
                                            <p:strVal val="ppt_y-.1"/>
                                          </p:val>
                                        </p:tav>
                                      </p:tavLst>
                                    </p:anim>
                                    <p:set>
                                      <p:cBhvr>
                                        <p:cTn id="50" dur="1" fill="hold">
                                          <p:stCondLst>
                                            <p:cond delay="749"/>
                                          </p:stCondLst>
                                        </p:cTn>
                                        <p:tgtEl>
                                          <p:spTgt spid="16"/>
                                        </p:tgtEl>
                                        <p:attrNameLst>
                                          <p:attrName>style.visibility</p:attrName>
                                        </p:attrNameLst>
                                      </p:cBhvr>
                                      <p:to>
                                        <p:strVal val="hidden"/>
                                      </p:to>
                                    </p:set>
                                  </p:childTnLst>
                                </p:cTn>
                              </p:par>
                              <p:par>
                                <p:cTn id="51" presetID="47" presetClass="exit" presetSubtype="0" fill="hold" nodeType="withEffect">
                                  <p:stCondLst>
                                    <p:cond delay="0"/>
                                  </p:stCondLst>
                                  <p:childTnLst>
                                    <p:animEffect transition="out" filter="fade">
                                      <p:cBhvr>
                                        <p:cTn id="52" dur="750"/>
                                        <p:tgtEl>
                                          <p:spTgt spid="14"/>
                                        </p:tgtEl>
                                      </p:cBhvr>
                                    </p:animEffect>
                                    <p:anim calcmode="lin" valueType="num">
                                      <p:cBhvr>
                                        <p:cTn id="53" dur="750"/>
                                        <p:tgtEl>
                                          <p:spTgt spid="14"/>
                                        </p:tgtEl>
                                        <p:attrNameLst>
                                          <p:attrName>ppt_x</p:attrName>
                                        </p:attrNameLst>
                                      </p:cBhvr>
                                      <p:tavLst>
                                        <p:tav tm="0">
                                          <p:val>
                                            <p:strVal val="ppt_x"/>
                                          </p:val>
                                        </p:tav>
                                        <p:tav tm="100000">
                                          <p:val>
                                            <p:strVal val="ppt_x"/>
                                          </p:val>
                                        </p:tav>
                                      </p:tavLst>
                                    </p:anim>
                                    <p:anim calcmode="lin" valueType="num">
                                      <p:cBhvr>
                                        <p:cTn id="54" dur="750"/>
                                        <p:tgtEl>
                                          <p:spTgt spid="14"/>
                                        </p:tgtEl>
                                        <p:attrNameLst>
                                          <p:attrName>ppt_y</p:attrName>
                                        </p:attrNameLst>
                                      </p:cBhvr>
                                      <p:tavLst>
                                        <p:tav tm="0">
                                          <p:val>
                                            <p:strVal val="ppt_y"/>
                                          </p:val>
                                        </p:tav>
                                        <p:tav tm="100000">
                                          <p:val>
                                            <p:strVal val="ppt_y-.1"/>
                                          </p:val>
                                        </p:tav>
                                      </p:tavLst>
                                    </p:anim>
                                    <p:set>
                                      <p:cBhvr>
                                        <p:cTn id="55" dur="1" fill="hold">
                                          <p:stCondLst>
                                            <p:cond delay="749"/>
                                          </p:stCondLst>
                                        </p:cTn>
                                        <p:tgtEl>
                                          <p:spTgt spid="14"/>
                                        </p:tgtEl>
                                        <p:attrNameLst>
                                          <p:attrName>style.visibility</p:attrName>
                                        </p:attrNameLst>
                                      </p:cBhvr>
                                      <p:to>
                                        <p:strVal val="hidden"/>
                                      </p:to>
                                    </p:set>
                                  </p:childTnLst>
                                </p:cTn>
                              </p:par>
                              <p:par>
                                <p:cTn id="56" presetID="42" presetClass="entr" presetSubtype="0"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750"/>
                                        <p:tgtEl>
                                          <p:spTgt spid="11"/>
                                        </p:tgtEl>
                                      </p:cBhvr>
                                    </p:animEffect>
                                    <p:anim calcmode="lin" valueType="num">
                                      <p:cBhvr>
                                        <p:cTn id="59" dur="750" fill="hold"/>
                                        <p:tgtEl>
                                          <p:spTgt spid="11"/>
                                        </p:tgtEl>
                                        <p:attrNameLst>
                                          <p:attrName>ppt_x</p:attrName>
                                        </p:attrNameLst>
                                      </p:cBhvr>
                                      <p:tavLst>
                                        <p:tav tm="0">
                                          <p:val>
                                            <p:strVal val="#ppt_x"/>
                                          </p:val>
                                        </p:tav>
                                        <p:tav tm="100000">
                                          <p:val>
                                            <p:strVal val="#ppt_x"/>
                                          </p:val>
                                        </p:tav>
                                      </p:tavLst>
                                    </p:anim>
                                    <p:anim calcmode="lin" valueType="num">
                                      <p:cBhvr>
                                        <p:cTn id="60" dur="750" fill="hold"/>
                                        <p:tgtEl>
                                          <p:spTgt spid="11"/>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750"/>
                                        <p:tgtEl>
                                          <p:spTgt spid="15"/>
                                        </p:tgtEl>
                                      </p:cBhvr>
                                    </p:animEffect>
                                    <p:anim calcmode="lin" valueType="num">
                                      <p:cBhvr>
                                        <p:cTn id="64" dur="750" fill="hold"/>
                                        <p:tgtEl>
                                          <p:spTgt spid="15"/>
                                        </p:tgtEl>
                                        <p:attrNameLst>
                                          <p:attrName>ppt_x</p:attrName>
                                        </p:attrNameLst>
                                      </p:cBhvr>
                                      <p:tavLst>
                                        <p:tav tm="0">
                                          <p:val>
                                            <p:strVal val="#ppt_x"/>
                                          </p:val>
                                        </p:tav>
                                        <p:tav tm="100000">
                                          <p:val>
                                            <p:strVal val="#ppt_x"/>
                                          </p:val>
                                        </p:tav>
                                      </p:tavLst>
                                    </p:anim>
                                    <p:anim calcmode="lin" valueType="num">
                                      <p:cBhvr>
                                        <p:cTn id="65" dur="750" fill="hold"/>
                                        <p:tgtEl>
                                          <p:spTgt spid="15"/>
                                        </p:tgtEl>
                                        <p:attrNameLst>
                                          <p:attrName>ppt_y</p:attrName>
                                        </p:attrNameLst>
                                      </p:cBhvr>
                                      <p:tavLst>
                                        <p:tav tm="0">
                                          <p:val>
                                            <p:strVal val="#ppt_y+.1"/>
                                          </p:val>
                                        </p:tav>
                                        <p:tav tm="100000">
                                          <p:val>
                                            <p:strVal val="#ppt_y"/>
                                          </p:val>
                                        </p:tav>
                                      </p:tavLst>
                                    </p:anim>
                                  </p:childTnLst>
                                </p:cTn>
                              </p:par>
                            </p:childTnLst>
                          </p:cTn>
                        </p:par>
                        <p:par>
                          <p:cTn id="66" fill="hold">
                            <p:stCondLst>
                              <p:cond delay="1500"/>
                            </p:stCondLst>
                            <p:childTnLst>
                              <p:par>
                                <p:cTn id="67" presetID="47" presetClass="exit" presetSubtype="0" fill="hold" nodeType="afterEffect">
                                  <p:stCondLst>
                                    <p:cond delay="0"/>
                                  </p:stCondLst>
                                  <p:childTnLst>
                                    <p:animEffect transition="out" filter="fade">
                                      <p:cBhvr>
                                        <p:cTn id="68" dur="750"/>
                                        <p:tgtEl>
                                          <p:spTgt spid="11"/>
                                        </p:tgtEl>
                                      </p:cBhvr>
                                    </p:animEffect>
                                    <p:anim calcmode="lin" valueType="num">
                                      <p:cBhvr>
                                        <p:cTn id="69" dur="750"/>
                                        <p:tgtEl>
                                          <p:spTgt spid="11"/>
                                        </p:tgtEl>
                                        <p:attrNameLst>
                                          <p:attrName>ppt_x</p:attrName>
                                        </p:attrNameLst>
                                      </p:cBhvr>
                                      <p:tavLst>
                                        <p:tav tm="0">
                                          <p:val>
                                            <p:strVal val="ppt_x"/>
                                          </p:val>
                                        </p:tav>
                                        <p:tav tm="100000">
                                          <p:val>
                                            <p:strVal val="ppt_x"/>
                                          </p:val>
                                        </p:tav>
                                      </p:tavLst>
                                    </p:anim>
                                    <p:anim calcmode="lin" valueType="num">
                                      <p:cBhvr>
                                        <p:cTn id="70" dur="750"/>
                                        <p:tgtEl>
                                          <p:spTgt spid="11"/>
                                        </p:tgtEl>
                                        <p:attrNameLst>
                                          <p:attrName>ppt_y</p:attrName>
                                        </p:attrNameLst>
                                      </p:cBhvr>
                                      <p:tavLst>
                                        <p:tav tm="0">
                                          <p:val>
                                            <p:strVal val="ppt_y"/>
                                          </p:val>
                                        </p:tav>
                                        <p:tav tm="100000">
                                          <p:val>
                                            <p:strVal val="ppt_y-.1"/>
                                          </p:val>
                                        </p:tav>
                                      </p:tavLst>
                                    </p:anim>
                                    <p:set>
                                      <p:cBhvr>
                                        <p:cTn id="71" dur="1" fill="hold">
                                          <p:stCondLst>
                                            <p:cond delay="749"/>
                                          </p:stCondLst>
                                        </p:cTn>
                                        <p:tgtEl>
                                          <p:spTgt spid="11"/>
                                        </p:tgtEl>
                                        <p:attrNameLst>
                                          <p:attrName>style.visibility</p:attrName>
                                        </p:attrNameLst>
                                      </p:cBhvr>
                                      <p:to>
                                        <p:strVal val="hidden"/>
                                      </p:to>
                                    </p:set>
                                  </p:childTnLst>
                                </p:cTn>
                              </p:par>
                              <p:par>
                                <p:cTn id="72" presetID="47" presetClass="exit" presetSubtype="0" fill="hold" nodeType="withEffect">
                                  <p:stCondLst>
                                    <p:cond delay="0"/>
                                  </p:stCondLst>
                                  <p:childTnLst>
                                    <p:animEffect transition="out" filter="fade">
                                      <p:cBhvr>
                                        <p:cTn id="73" dur="750"/>
                                        <p:tgtEl>
                                          <p:spTgt spid="15"/>
                                        </p:tgtEl>
                                      </p:cBhvr>
                                    </p:animEffect>
                                    <p:anim calcmode="lin" valueType="num">
                                      <p:cBhvr>
                                        <p:cTn id="74" dur="750"/>
                                        <p:tgtEl>
                                          <p:spTgt spid="15"/>
                                        </p:tgtEl>
                                        <p:attrNameLst>
                                          <p:attrName>ppt_x</p:attrName>
                                        </p:attrNameLst>
                                      </p:cBhvr>
                                      <p:tavLst>
                                        <p:tav tm="0">
                                          <p:val>
                                            <p:strVal val="ppt_x"/>
                                          </p:val>
                                        </p:tav>
                                        <p:tav tm="100000">
                                          <p:val>
                                            <p:strVal val="ppt_x"/>
                                          </p:val>
                                        </p:tav>
                                      </p:tavLst>
                                    </p:anim>
                                    <p:anim calcmode="lin" valueType="num">
                                      <p:cBhvr>
                                        <p:cTn id="75" dur="750"/>
                                        <p:tgtEl>
                                          <p:spTgt spid="15"/>
                                        </p:tgtEl>
                                        <p:attrNameLst>
                                          <p:attrName>ppt_y</p:attrName>
                                        </p:attrNameLst>
                                      </p:cBhvr>
                                      <p:tavLst>
                                        <p:tav tm="0">
                                          <p:val>
                                            <p:strVal val="ppt_y"/>
                                          </p:val>
                                        </p:tav>
                                        <p:tav tm="100000">
                                          <p:val>
                                            <p:strVal val="ppt_y-.1"/>
                                          </p:val>
                                        </p:tav>
                                      </p:tavLst>
                                    </p:anim>
                                    <p:set>
                                      <p:cBhvr>
                                        <p:cTn id="76" dur="1" fill="hold">
                                          <p:stCondLst>
                                            <p:cond delay="749"/>
                                          </p:stCondLst>
                                        </p:cTn>
                                        <p:tgtEl>
                                          <p:spTgt spid="15"/>
                                        </p:tgtEl>
                                        <p:attrNameLst>
                                          <p:attrName>style.visibility</p:attrName>
                                        </p:attrNameLst>
                                      </p:cBhvr>
                                      <p:to>
                                        <p:strVal val="hidden"/>
                                      </p:to>
                                    </p:set>
                                  </p:childTnLst>
                                </p:cTn>
                              </p:par>
                              <p:par>
                                <p:cTn id="77" presetID="42"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750"/>
                                        <p:tgtEl>
                                          <p:spTgt spid="9"/>
                                        </p:tgtEl>
                                      </p:cBhvr>
                                    </p:animEffect>
                                    <p:anim calcmode="lin" valueType="num">
                                      <p:cBhvr>
                                        <p:cTn id="80" dur="750" fill="hold"/>
                                        <p:tgtEl>
                                          <p:spTgt spid="9"/>
                                        </p:tgtEl>
                                        <p:attrNameLst>
                                          <p:attrName>ppt_x</p:attrName>
                                        </p:attrNameLst>
                                      </p:cBhvr>
                                      <p:tavLst>
                                        <p:tav tm="0">
                                          <p:val>
                                            <p:strVal val="#ppt_x"/>
                                          </p:val>
                                        </p:tav>
                                        <p:tav tm="100000">
                                          <p:val>
                                            <p:strVal val="#ppt_x"/>
                                          </p:val>
                                        </p:tav>
                                      </p:tavLst>
                                    </p:anim>
                                    <p:anim calcmode="lin" valueType="num">
                                      <p:cBhvr>
                                        <p:cTn id="81" dur="750" fill="hold"/>
                                        <p:tgtEl>
                                          <p:spTgt spid="9"/>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750"/>
                                        <p:tgtEl>
                                          <p:spTgt spid="12"/>
                                        </p:tgtEl>
                                      </p:cBhvr>
                                    </p:animEffect>
                                    <p:anim calcmode="lin" valueType="num">
                                      <p:cBhvr>
                                        <p:cTn id="85" dur="750" fill="hold"/>
                                        <p:tgtEl>
                                          <p:spTgt spid="12"/>
                                        </p:tgtEl>
                                        <p:attrNameLst>
                                          <p:attrName>ppt_x</p:attrName>
                                        </p:attrNameLst>
                                      </p:cBhvr>
                                      <p:tavLst>
                                        <p:tav tm="0">
                                          <p:val>
                                            <p:strVal val="#ppt_x"/>
                                          </p:val>
                                        </p:tav>
                                        <p:tav tm="100000">
                                          <p:val>
                                            <p:strVal val="#ppt_x"/>
                                          </p:val>
                                        </p:tav>
                                      </p:tavLst>
                                    </p:anim>
                                    <p:anim calcmode="lin" valueType="num">
                                      <p:cBhvr>
                                        <p:cTn id="86" dur="750" fill="hold"/>
                                        <p:tgtEl>
                                          <p:spTgt spid="12"/>
                                        </p:tgtEl>
                                        <p:attrNameLst>
                                          <p:attrName>ppt_y</p:attrName>
                                        </p:attrNameLst>
                                      </p:cBhvr>
                                      <p:tavLst>
                                        <p:tav tm="0">
                                          <p:val>
                                            <p:strVal val="#ppt_y+.1"/>
                                          </p:val>
                                        </p:tav>
                                        <p:tav tm="100000">
                                          <p:val>
                                            <p:strVal val="#ppt_y"/>
                                          </p:val>
                                        </p:tav>
                                      </p:tavLst>
                                    </p:anim>
                                  </p:childTnLst>
                                </p:cTn>
                              </p:par>
                            </p:childTnLst>
                          </p:cTn>
                        </p:par>
                        <p:par>
                          <p:cTn id="87" fill="hold">
                            <p:stCondLst>
                              <p:cond delay="2250"/>
                            </p:stCondLst>
                            <p:childTnLst>
                              <p:par>
                                <p:cTn id="88" presetID="47" presetClass="exit" presetSubtype="0" fill="hold" nodeType="afterEffect">
                                  <p:stCondLst>
                                    <p:cond delay="0"/>
                                  </p:stCondLst>
                                  <p:childTnLst>
                                    <p:animEffect transition="out" filter="fade">
                                      <p:cBhvr>
                                        <p:cTn id="89" dur="750"/>
                                        <p:tgtEl>
                                          <p:spTgt spid="9"/>
                                        </p:tgtEl>
                                      </p:cBhvr>
                                    </p:animEffect>
                                    <p:anim calcmode="lin" valueType="num">
                                      <p:cBhvr>
                                        <p:cTn id="90" dur="750"/>
                                        <p:tgtEl>
                                          <p:spTgt spid="9"/>
                                        </p:tgtEl>
                                        <p:attrNameLst>
                                          <p:attrName>ppt_x</p:attrName>
                                        </p:attrNameLst>
                                      </p:cBhvr>
                                      <p:tavLst>
                                        <p:tav tm="0">
                                          <p:val>
                                            <p:strVal val="ppt_x"/>
                                          </p:val>
                                        </p:tav>
                                        <p:tav tm="100000">
                                          <p:val>
                                            <p:strVal val="ppt_x"/>
                                          </p:val>
                                        </p:tav>
                                      </p:tavLst>
                                    </p:anim>
                                    <p:anim calcmode="lin" valueType="num">
                                      <p:cBhvr>
                                        <p:cTn id="91" dur="750"/>
                                        <p:tgtEl>
                                          <p:spTgt spid="9"/>
                                        </p:tgtEl>
                                        <p:attrNameLst>
                                          <p:attrName>ppt_y</p:attrName>
                                        </p:attrNameLst>
                                      </p:cBhvr>
                                      <p:tavLst>
                                        <p:tav tm="0">
                                          <p:val>
                                            <p:strVal val="ppt_y"/>
                                          </p:val>
                                        </p:tav>
                                        <p:tav tm="100000">
                                          <p:val>
                                            <p:strVal val="ppt_y-.1"/>
                                          </p:val>
                                        </p:tav>
                                      </p:tavLst>
                                    </p:anim>
                                    <p:set>
                                      <p:cBhvr>
                                        <p:cTn id="92" dur="1" fill="hold">
                                          <p:stCondLst>
                                            <p:cond delay="749"/>
                                          </p:stCondLst>
                                        </p:cTn>
                                        <p:tgtEl>
                                          <p:spTgt spid="9"/>
                                        </p:tgtEl>
                                        <p:attrNameLst>
                                          <p:attrName>style.visibility</p:attrName>
                                        </p:attrNameLst>
                                      </p:cBhvr>
                                      <p:to>
                                        <p:strVal val="hidden"/>
                                      </p:to>
                                    </p:set>
                                  </p:childTnLst>
                                </p:cTn>
                              </p:par>
                              <p:par>
                                <p:cTn id="93" presetID="47" presetClass="exit" presetSubtype="0" fill="hold" nodeType="withEffect">
                                  <p:stCondLst>
                                    <p:cond delay="0"/>
                                  </p:stCondLst>
                                  <p:childTnLst>
                                    <p:animEffect transition="out" filter="fade">
                                      <p:cBhvr>
                                        <p:cTn id="94" dur="750"/>
                                        <p:tgtEl>
                                          <p:spTgt spid="12"/>
                                        </p:tgtEl>
                                      </p:cBhvr>
                                    </p:animEffect>
                                    <p:anim calcmode="lin" valueType="num">
                                      <p:cBhvr>
                                        <p:cTn id="95" dur="750"/>
                                        <p:tgtEl>
                                          <p:spTgt spid="12"/>
                                        </p:tgtEl>
                                        <p:attrNameLst>
                                          <p:attrName>ppt_x</p:attrName>
                                        </p:attrNameLst>
                                      </p:cBhvr>
                                      <p:tavLst>
                                        <p:tav tm="0">
                                          <p:val>
                                            <p:strVal val="ppt_x"/>
                                          </p:val>
                                        </p:tav>
                                        <p:tav tm="100000">
                                          <p:val>
                                            <p:strVal val="ppt_x"/>
                                          </p:val>
                                        </p:tav>
                                      </p:tavLst>
                                    </p:anim>
                                    <p:anim calcmode="lin" valueType="num">
                                      <p:cBhvr>
                                        <p:cTn id="96" dur="750"/>
                                        <p:tgtEl>
                                          <p:spTgt spid="12"/>
                                        </p:tgtEl>
                                        <p:attrNameLst>
                                          <p:attrName>ppt_y</p:attrName>
                                        </p:attrNameLst>
                                      </p:cBhvr>
                                      <p:tavLst>
                                        <p:tav tm="0">
                                          <p:val>
                                            <p:strVal val="ppt_y"/>
                                          </p:val>
                                        </p:tav>
                                        <p:tav tm="100000">
                                          <p:val>
                                            <p:strVal val="ppt_y-.1"/>
                                          </p:val>
                                        </p:tav>
                                      </p:tavLst>
                                    </p:anim>
                                    <p:set>
                                      <p:cBhvr>
                                        <p:cTn id="97" dur="1" fill="hold">
                                          <p:stCondLst>
                                            <p:cond delay="749"/>
                                          </p:stCondLst>
                                        </p:cTn>
                                        <p:tgtEl>
                                          <p:spTgt spid="12"/>
                                        </p:tgtEl>
                                        <p:attrNameLst>
                                          <p:attrName>style.visibility</p:attrName>
                                        </p:attrNameLst>
                                      </p:cBhvr>
                                      <p:to>
                                        <p:strVal val="hidden"/>
                                      </p:to>
                                    </p:set>
                                  </p:childTnLst>
                                </p:cTn>
                              </p:par>
                            </p:childTnLst>
                          </p:cTn>
                        </p:par>
                        <p:par>
                          <p:cTn id="98" fill="hold">
                            <p:stCondLst>
                              <p:cond delay="3000"/>
                            </p:stCondLst>
                            <p:childTnLst>
                              <p:par>
                                <p:cTn id="99" presetID="42" presetClass="entr" presetSubtype="0" fill="hold" grpId="0" nodeType="after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fade">
                                      <p:cBhvr>
                                        <p:cTn id="101" dur="1000"/>
                                        <p:tgtEl>
                                          <p:spTgt spid="19"/>
                                        </p:tgtEl>
                                      </p:cBhvr>
                                    </p:animEffect>
                                    <p:anim calcmode="lin" valueType="num">
                                      <p:cBhvr>
                                        <p:cTn id="102" dur="1000" fill="hold"/>
                                        <p:tgtEl>
                                          <p:spTgt spid="19"/>
                                        </p:tgtEl>
                                        <p:attrNameLst>
                                          <p:attrName>ppt_x</p:attrName>
                                        </p:attrNameLst>
                                      </p:cBhvr>
                                      <p:tavLst>
                                        <p:tav tm="0">
                                          <p:val>
                                            <p:strVal val="#ppt_x"/>
                                          </p:val>
                                        </p:tav>
                                        <p:tav tm="100000">
                                          <p:val>
                                            <p:strVal val="#ppt_x"/>
                                          </p:val>
                                        </p:tav>
                                      </p:tavLst>
                                    </p:anim>
                                    <p:anim calcmode="lin" valueType="num">
                                      <p:cBhvr>
                                        <p:cTn id="103" dur="1000" fill="hold"/>
                                        <p:tgtEl>
                                          <p:spTgt spid="19"/>
                                        </p:tgtEl>
                                        <p:attrNameLst>
                                          <p:attrName>ppt_y</p:attrName>
                                        </p:attrNameLst>
                                      </p:cBhvr>
                                      <p:tavLst>
                                        <p:tav tm="0">
                                          <p:val>
                                            <p:strVal val="#ppt_y+.1"/>
                                          </p:val>
                                        </p:tav>
                                        <p:tav tm="100000">
                                          <p:val>
                                            <p:strVal val="#ppt_y"/>
                                          </p:val>
                                        </p:tav>
                                      </p:tavLst>
                                    </p:anim>
                                  </p:childTnLst>
                                </p:cTn>
                              </p:par>
                              <p:par>
                                <p:cTn id="104" presetID="26" presetClass="emph" presetSubtype="0" fill="hold" grpId="1" nodeType="withEffect">
                                  <p:stCondLst>
                                    <p:cond delay="1000"/>
                                  </p:stCondLst>
                                  <p:childTnLst>
                                    <p:animEffect transition="out" filter="fade">
                                      <p:cBhvr>
                                        <p:cTn id="105" dur="200" tmFilter="0, 0; .2, .5; .8, .5; 1, 0"/>
                                        <p:tgtEl>
                                          <p:spTgt spid="19"/>
                                        </p:tgtEl>
                                      </p:cBhvr>
                                    </p:animEffect>
                                    <p:animScale>
                                      <p:cBhvr>
                                        <p:cTn id="106" dur="10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19" grpId="0" animBg="1"/>
      <p:bldP spid="19" grpId="1"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949FF2E-83BA-447D-8FB0-DE66F2F7527F}"/>
              </a:ext>
            </a:extLst>
          </p:cNvPr>
          <p:cNvSpPr/>
          <p:nvPr/>
        </p:nvSpPr>
        <p:spPr>
          <a:xfrm>
            <a:off x="730484" y="2750086"/>
            <a:ext cx="5326367" cy="922350"/>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Lamps are lit to help Lakshmi find her way into people’s homes.</a:t>
            </a:r>
          </a:p>
        </p:txBody>
      </p:sp>
      <p:sp>
        <p:nvSpPr>
          <p:cNvPr id="21" name="Title 20"/>
          <p:cNvSpPr>
            <a:spLocks noGrp="1"/>
          </p:cNvSpPr>
          <p:nvPr>
            <p:ph type="title"/>
          </p:nvPr>
        </p:nvSpPr>
        <p:spPr/>
        <p:txBody>
          <a:bodyPr/>
          <a:lstStyle/>
          <a:p>
            <a:pPr algn="ctr"/>
            <a:r>
              <a:rPr lang="en-GB" sz="3600" dirty="0"/>
              <a:t>Why do Hindus Celebrate Diwali?</a:t>
            </a:r>
            <a:endParaRPr lang="en-GB" sz="3600" dirty="0">
              <a:latin typeface="+mn-lt"/>
            </a:endParaRPr>
          </a:p>
        </p:txBody>
      </p:sp>
      <p:sp>
        <p:nvSpPr>
          <p:cNvPr id="7" name="Rectangle: Rounded Corners 6">
            <a:extLst>
              <a:ext uri="{FF2B5EF4-FFF2-40B4-BE49-F238E27FC236}">
                <a16:creationId xmlns:a16="http://schemas.microsoft.com/office/drawing/2014/main" id="{0F3E9B7B-DAE8-4175-BE2F-82EAD83729ED}"/>
              </a:ext>
            </a:extLst>
          </p:cNvPr>
          <p:cNvSpPr/>
          <p:nvPr/>
        </p:nvSpPr>
        <p:spPr>
          <a:xfrm>
            <a:off x="730484" y="3895227"/>
            <a:ext cx="5326367" cy="1603388"/>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They also celebrate a Hindu Diwali legend; the story of the return of </a:t>
            </a:r>
            <a:r>
              <a:rPr lang="en-GB" sz="2000" b="1" dirty="0"/>
              <a:t>Rama</a:t>
            </a:r>
            <a:r>
              <a:rPr lang="en-GB" sz="2000" dirty="0"/>
              <a:t> and </a:t>
            </a:r>
            <a:r>
              <a:rPr lang="en-GB" sz="2000" b="1" dirty="0"/>
              <a:t>Sita </a:t>
            </a:r>
            <a:r>
              <a:rPr lang="en-GB" sz="2000" dirty="0"/>
              <a:t>to Rama’s kingdom after fourteen years of </a:t>
            </a:r>
            <a:r>
              <a:rPr lang="en-AU" dirty="0"/>
              <a:t>living</a:t>
            </a:r>
            <a:r>
              <a:rPr lang="en-GB" sz="2000" dirty="0"/>
              <a:t> away from their home.</a:t>
            </a:r>
          </a:p>
        </p:txBody>
      </p:sp>
      <p:sp>
        <p:nvSpPr>
          <p:cNvPr id="3" name="Rectangle: Rounded Corners 2"/>
          <p:cNvSpPr/>
          <p:nvPr/>
        </p:nvSpPr>
        <p:spPr>
          <a:xfrm>
            <a:off x="730484" y="1604945"/>
            <a:ext cx="5326367" cy="922350"/>
          </a:xfrm>
          <a:prstGeom prst="round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Hindu festival usually honours </a:t>
            </a:r>
            <a:r>
              <a:rPr lang="en-GB" sz="2000" b="1" dirty="0"/>
              <a:t>Lakshmi</a:t>
            </a:r>
            <a:r>
              <a:rPr lang="en-GB" sz="2000" dirty="0"/>
              <a:t>, the goddess of wealth.</a:t>
            </a:r>
          </a:p>
        </p:txBody>
      </p:sp>
      <p:pic>
        <p:nvPicPr>
          <p:cNvPr id="4" name="Picture 3">
            <a:extLst>
              <a:ext uri="{FF2B5EF4-FFF2-40B4-BE49-F238E27FC236}">
                <a16:creationId xmlns:a16="http://schemas.microsoft.com/office/drawing/2014/main" id="{35C367DB-F607-40AC-BA63-5927B3BBAE77}"/>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l="-11134"/>
          <a:stretch/>
        </p:blipFill>
        <p:spPr>
          <a:xfrm>
            <a:off x="5086349" y="1187728"/>
            <a:ext cx="3600453" cy="5225561"/>
          </a:xfrm>
          <a:prstGeom prst="roundRect">
            <a:avLst>
              <a:gd name="adj" fmla="val 2967"/>
            </a:avLst>
          </a:prstGeom>
        </p:spPr>
      </p:pic>
    </p:spTree>
    <p:extLst>
      <p:ext uri="{BB962C8B-B14F-4D97-AF65-F5344CB8AC3E}">
        <p14:creationId xmlns:p14="http://schemas.microsoft.com/office/powerpoint/2010/main" val="1012321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t>Why do Sikhs Celebrate Diwali?</a:t>
            </a:r>
            <a:endParaRPr lang="en-GB" sz="3600" dirty="0">
              <a:latin typeface="+mn-lt"/>
            </a:endParaRPr>
          </a:p>
        </p:txBody>
      </p:sp>
      <p:sp>
        <p:nvSpPr>
          <p:cNvPr id="18" name="Rectangle: Rounded Corners 17">
            <a:extLst>
              <a:ext uri="{FF2B5EF4-FFF2-40B4-BE49-F238E27FC236}">
                <a16:creationId xmlns:a16="http://schemas.microsoft.com/office/drawing/2014/main" id="{F94F5618-9847-4FD7-96A6-12DFDE3270E1}"/>
              </a:ext>
            </a:extLst>
          </p:cNvPr>
          <p:cNvSpPr/>
          <p:nvPr/>
        </p:nvSpPr>
        <p:spPr>
          <a:xfrm>
            <a:off x="755650" y="2503111"/>
            <a:ext cx="7632700" cy="922350"/>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When Guru </a:t>
            </a:r>
            <a:r>
              <a:rPr lang="en-GB" sz="2000" dirty="0" err="1"/>
              <a:t>Hargobind</a:t>
            </a:r>
            <a:r>
              <a:rPr lang="en-GB" sz="2000" dirty="0"/>
              <a:t> was released, he helped lots of other prisoners to be released too.</a:t>
            </a:r>
          </a:p>
        </p:txBody>
      </p:sp>
      <p:sp>
        <p:nvSpPr>
          <p:cNvPr id="20" name="Rectangle: Rounded Corners 19">
            <a:extLst>
              <a:ext uri="{FF2B5EF4-FFF2-40B4-BE49-F238E27FC236}">
                <a16:creationId xmlns:a16="http://schemas.microsoft.com/office/drawing/2014/main" id="{C28DC017-2E3B-413A-A9D6-2B55EE3DF0B7}"/>
              </a:ext>
            </a:extLst>
          </p:cNvPr>
          <p:cNvSpPr/>
          <p:nvPr/>
        </p:nvSpPr>
        <p:spPr>
          <a:xfrm>
            <a:off x="755650" y="3592961"/>
            <a:ext cx="7632700" cy="922350"/>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2000" dirty="0"/>
              <a:t>When he arrived in the city, Sikhs lit candles and lamps to celebrate his safe return. </a:t>
            </a:r>
          </a:p>
        </p:txBody>
      </p:sp>
      <p:sp>
        <p:nvSpPr>
          <p:cNvPr id="22" name="Rectangle: Rounded Corners 21">
            <a:extLst>
              <a:ext uri="{FF2B5EF4-FFF2-40B4-BE49-F238E27FC236}">
                <a16:creationId xmlns:a16="http://schemas.microsoft.com/office/drawing/2014/main" id="{CB1C43DC-D21C-4AC6-8DDB-364B66D68E61}"/>
              </a:ext>
            </a:extLst>
          </p:cNvPr>
          <p:cNvSpPr/>
          <p:nvPr/>
        </p:nvSpPr>
        <p:spPr>
          <a:xfrm>
            <a:off x="755650" y="1472817"/>
            <a:ext cx="7632700" cy="882038"/>
          </a:xfrm>
          <a:prstGeom prst="roundRect">
            <a:avLst>
              <a:gd name="adj" fmla="val 18026"/>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Sikh festival is important because it celebrates when </a:t>
            </a:r>
          </a:p>
          <a:p>
            <a:pPr algn="ctr"/>
            <a:r>
              <a:rPr lang="en-GB" sz="2000" dirty="0"/>
              <a:t>Guru </a:t>
            </a:r>
            <a:r>
              <a:rPr lang="en-GB" sz="2000" dirty="0" err="1"/>
              <a:t>Hargobind</a:t>
            </a:r>
            <a:r>
              <a:rPr lang="en-GB" sz="2000" dirty="0"/>
              <a:t> was released from prison.</a:t>
            </a:r>
          </a:p>
        </p:txBody>
      </p:sp>
      <p:sp>
        <p:nvSpPr>
          <p:cNvPr id="7" name="Rectangle: Rounded Corners 6">
            <a:extLst>
              <a:ext uri="{FF2B5EF4-FFF2-40B4-BE49-F238E27FC236}">
                <a16:creationId xmlns:a16="http://schemas.microsoft.com/office/drawing/2014/main" id="{0519D533-0572-47A0-83B8-E1F1FBB50BAB}"/>
              </a:ext>
            </a:extLst>
          </p:cNvPr>
          <p:cNvSpPr/>
          <p:nvPr/>
        </p:nvSpPr>
        <p:spPr>
          <a:xfrm>
            <a:off x="755650" y="4689580"/>
            <a:ext cx="4515597" cy="1262869"/>
          </a:xfrm>
          <a:prstGeom prst="roundRect">
            <a:avLst/>
          </a:prstGeom>
          <a:solidFill>
            <a:srgbClr val="995DA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0" bIns="108000" rtlCol="0" anchor="ctr">
            <a:spAutoFit/>
          </a:bodyPr>
          <a:lstStyle/>
          <a:p>
            <a:pPr algn="ctr"/>
            <a:r>
              <a:rPr lang="en-GB" altLang="en-US" sz="2000" dirty="0"/>
              <a:t>During Diwali, the Golden Temple in India is lit by bright lights and there is often a fireworks display.</a:t>
            </a:r>
            <a:endParaRPr lang="en-GB" sz="2000" dirty="0"/>
          </a:p>
        </p:txBody>
      </p:sp>
      <p:pic>
        <p:nvPicPr>
          <p:cNvPr id="3" name="Picture 2">
            <a:extLst>
              <a:ext uri="{FF2B5EF4-FFF2-40B4-BE49-F238E27FC236}">
                <a16:creationId xmlns:a16="http://schemas.microsoft.com/office/drawing/2014/main" id="{B3CF225F-1E19-4365-86A8-31C0F2C0FA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7956" y="4147727"/>
            <a:ext cx="3238166" cy="2136432"/>
          </a:xfrm>
          <a:prstGeom prst="rect">
            <a:avLst/>
          </a:prstGeom>
        </p:spPr>
      </p:pic>
    </p:spTree>
    <p:extLst>
      <p:ext uri="{BB962C8B-B14F-4D97-AF65-F5344CB8AC3E}">
        <p14:creationId xmlns:p14="http://schemas.microsoft.com/office/powerpoint/2010/main" val="51553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949FF2E-83BA-447D-8FB0-DE66F2F7527F}"/>
              </a:ext>
            </a:extLst>
          </p:cNvPr>
          <p:cNvSpPr/>
          <p:nvPr/>
        </p:nvSpPr>
        <p:spPr>
          <a:xfrm>
            <a:off x="730484" y="2569211"/>
            <a:ext cx="7641729" cy="581831"/>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decorating the home with lots of lights or </a:t>
            </a:r>
            <a:r>
              <a:rPr lang="en-GB" sz="2000" dirty="0" err="1"/>
              <a:t>diya</a:t>
            </a:r>
            <a:r>
              <a:rPr lang="en-GB" sz="2000" dirty="0"/>
              <a:t> lamps;</a:t>
            </a:r>
          </a:p>
        </p:txBody>
      </p:sp>
      <p:sp>
        <p:nvSpPr>
          <p:cNvPr id="21" name="Title 20"/>
          <p:cNvSpPr>
            <a:spLocks noGrp="1"/>
          </p:cNvSpPr>
          <p:nvPr>
            <p:ph type="title"/>
          </p:nvPr>
        </p:nvSpPr>
        <p:spPr/>
        <p:txBody>
          <a:bodyPr/>
          <a:lstStyle/>
          <a:p>
            <a:pPr algn="ctr"/>
            <a:r>
              <a:rPr lang="en-GB" sz="3600" dirty="0">
                <a:latin typeface="+mn-lt"/>
              </a:rPr>
              <a:t>Celebrating Diwali</a:t>
            </a:r>
          </a:p>
        </p:txBody>
      </p:sp>
      <p:sp>
        <p:nvSpPr>
          <p:cNvPr id="7" name="Rectangle: Rounded Corners 6">
            <a:extLst>
              <a:ext uri="{FF2B5EF4-FFF2-40B4-BE49-F238E27FC236}">
                <a16:creationId xmlns:a16="http://schemas.microsoft.com/office/drawing/2014/main" id="{0F3E9B7B-DAE8-4175-BE2F-82EAD83729ED}"/>
              </a:ext>
            </a:extLst>
          </p:cNvPr>
          <p:cNvSpPr/>
          <p:nvPr/>
        </p:nvSpPr>
        <p:spPr>
          <a:xfrm>
            <a:off x="730484" y="3266374"/>
            <a:ext cx="7641729" cy="581831"/>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wearing new clothes;</a:t>
            </a:r>
          </a:p>
        </p:txBody>
      </p:sp>
      <p:sp>
        <p:nvSpPr>
          <p:cNvPr id="3" name="Rectangle: Rounded Corners 2"/>
          <p:cNvSpPr/>
          <p:nvPr/>
        </p:nvSpPr>
        <p:spPr>
          <a:xfrm>
            <a:off x="730484" y="1872048"/>
            <a:ext cx="7641729" cy="581831"/>
          </a:xfrm>
          <a:prstGeom prst="round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spring cleaning the home;</a:t>
            </a:r>
          </a:p>
        </p:txBody>
      </p:sp>
      <p:sp>
        <p:nvSpPr>
          <p:cNvPr id="2" name="TextBox 1">
            <a:extLst>
              <a:ext uri="{FF2B5EF4-FFF2-40B4-BE49-F238E27FC236}">
                <a16:creationId xmlns:a16="http://schemas.microsoft.com/office/drawing/2014/main" id="{A1E08C9A-4E31-44D1-9D9B-9B0F6AC4E653}"/>
              </a:ext>
            </a:extLst>
          </p:cNvPr>
          <p:cNvSpPr txBox="1"/>
          <p:nvPr/>
        </p:nvSpPr>
        <p:spPr>
          <a:xfrm>
            <a:off x="730484" y="1356606"/>
            <a:ext cx="7641729" cy="400110"/>
          </a:xfrm>
          <a:prstGeom prst="rect">
            <a:avLst/>
          </a:prstGeom>
          <a:noFill/>
        </p:spPr>
        <p:txBody>
          <a:bodyPr wrap="square" rtlCol="0">
            <a:spAutoFit/>
          </a:bodyPr>
          <a:lstStyle/>
          <a:p>
            <a:r>
              <a:rPr lang="en-GB" sz="2000" dirty="0"/>
              <a:t>The festival is a time for:</a:t>
            </a:r>
            <a:endParaRPr lang="en-AU" sz="2000" dirty="0"/>
          </a:p>
        </p:txBody>
      </p:sp>
      <p:sp>
        <p:nvSpPr>
          <p:cNvPr id="10" name="Rectangle: Rounded Corners 9">
            <a:extLst>
              <a:ext uri="{FF2B5EF4-FFF2-40B4-BE49-F238E27FC236}">
                <a16:creationId xmlns:a16="http://schemas.microsoft.com/office/drawing/2014/main" id="{408D0839-E964-47C5-BF81-7C5FCB94E71D}"/>
              </a:ext>
            </a:extLst>
          </p:cNvPr>
          <p:cNvSpPr/>
          <p:nvPr/>
        </p:nvSpPr>
        <p:spPr>
          <a:xfrm>
            <a:off x="730484" y="3963537"/>
            <a:ext cx="7641729" cy="581831"/>
          </a:xfrm>
          <a:prstGeom prst="round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exchanging gifts;</a:t>
            </a:r>
          </a:p>
        </p:txBody>
      </p:sp>
      <p:sp>
        <p:nvSpPr>
          <p:cNvPr id="11" name="Rectangle: Rounded Corners 10">
            <a:extLst>
              <a:ext uri="{FF2B5EF4-FFF2-40B4-BE49-F238E27FC236}">
                <a16:creationId xmlns:a16="http://schemas.microsoft.com/office/drawing/2014/main" id="{5DFAC074-20E1-491F-BA73-2E700B0C708C}"/>
              </a:ext>
            </a:extLst>
          </p:cNvPr>
          <p:cNvSpPr/>
          <p:nvPr/>
        </p:nvSpPr>
        <p:spPr>
          <a:xfrm>
            <a:off x="730484" y="4660700"/>
            <a:ext cx="7641729" cy="581831"/>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having meals with family and friends;</a:t>
            </a:r>
          </a:p>
        </p:txBody>
      </p:sp>
      <p:sp>
        <p:nvSpPr>
          <p:cNvPr id="12" name="Rectangle: Rounded Corners 11">
            <a:extLst>
              <a:ext uri="{FF2B5EF4-FFF2-40B4-BE49-F238E27FC236}">
                <a16:creationId xmlns:a16="http://schemas.microsoft.com/office/drawing/2014/main" id="{5BFCC1E6-4114-473A-B193-6F554214482F}"/>
              </a:ext>
            </a:extLst>
          </p:cNvPr>
          <p:cNvSpPr/>
          <p:nvPr/>
        </p:nvSpPr>
        <p:spPr>
          <a:xfrm>
            <a:off x="730484" y="5357863"/>
            <a:ext cx="7641729" cy="581831"/>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sz="2000" dirty="0"/>
              <a:t>putting on huge firework displays.</a:t>
            </a:r>
          </a:p>
        </p:txBody>
      </p:sp>
      <p:pic>
        <p:nvPicPr>
          <p:cNvPr id="14" name="Picture 13">
            <a:extLst>
              <a:ext uri="{FF2B5EF4-FFF2-40B4-BE49-F238E27FC236}">
                <a16:creationId xmlns:a16="http://schemas.microsoft.com/office/drawing/2014/main" id="{CA8566AD-086B-46A7-A2B1-41A981C5D8F8}"/>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4299398" y="3316184"/>
            <a:ext cx="3049605" cy="2923563"/>
          </a:xfrm>
          <a:prstGeom prst="rect">
            <a:avLst/>
          </a:prstGeom>
        </p:spPr>
      </p:pic>
      <p:pic>
        <p:nvPicPr>
          <p:cNvPr id="16" name="Picture 15">
            <a:extLst>
              <a:ext uri="{FF2B5EF4-FFF2-40B4-BE49-F238E27FC236}">
                <a16:creationId xmlns:a16="http://schemas.microsoft.com/office/drawing/2014/main" id="{0F1FAB1D-A054-49E3-BAB9-8EC62CDBB99F}"/>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151692" y="1032002"/>
            <a:ext cx="2535110" cy="2386668"/>
          </a:xfrm>
          <a:prstGeom prst="rect">
            <a:avLst/>
          </a:prstGeom>
        </p:spPr>
      </p:pic>
      <p:pic>
        <p:nvPicPr>
          <p:cNvPr id="19" name="Picture 18">
            <a:extLst>
              <a:ext uri="{FF2B5EF4-FFF2-40B4-BE49-F238E27FC236}">
                <a16:creationId xmlns:a16="http://schemas.microsoft.com/office/drawing/2014/main" id="{055BFFE1-A4B3-4CC8-8814-C8735D997355}"/>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6470104" y="3515350"/>
            <a:ext cx="2178679" cy="2051108"/>
          </a:xfrm>
          <a:prstGeom prst="rect">
            <a:avLst/>
          </a:prstGeom>
        </p:spPr>
      </p:pic>
    </p:spTree>
    <p:extLst>
      <p:ext uri="{BB962C8B-B14F-4D97-AF65-F5344CB8AC3E}">
        <p14:creationId xmlns:p14="http://schemas.microsoft.com/office/powerpoint/2010/main" val="273055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10" presetClass="exit" presetSubtype="0" fill="hold" nodeType="withEffect">
                                  <p:stCondLst>
                                    <p:cond delay="250"/>
                                  </p:stCondLst>
                                  <p:childTnLst>
                                    <p:animEffect transition="out" filter="fade">
                                      <p:cBhvr>
                                        <p:cTn id="41" dur="750"/>
                                        <p:tgtEl>
                                          <p:spTgt spid="16"/>
                                        </p:tgtEl>
                                      </p:cBhvr>
                                    </p:animEffect>
                                    <p:set>
                                      <p:cBhvr>
                                        <p:cTn id="42" dur="1" fill="hold">
                                          <p:stCondLst>
                                            <p:cond delay="749"/>
                                          </p:stCondLst>
                                        </p:cTn>
                                        <p:tgtEl>
                                          <p:spTgt spid="16"/>
                                        </p:tgtEl>
                                        <p:attrNameLst>
                                          <p:attrName>style.visibility</p:attrName>
                                        </p:attrNameLst>
                                      </p:cBhvr>
                                      <p:to>
                                        <p:strVal val="hidden"/>
                                      </p:to>
                                    </p:set>
                                  </p:childTnLst>
                                </p:cTn>
                              </p:par>
                            </p:childTnLst>
                          </p:cTn>
                        </p:par>
                        <p:par>
                          <p:cTn id="43" fill="hold">
                            <p:stCondLst>
                              <p:cond delay="1000"/>
                            </p:stCondLst>
                            <p:childTnLst>
                              <p:par>
                                <p:cTn id="44" presetID="53" presetClass="entr" presetSubtype="16"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10" presetClass="exit" presetSubtype="0" fill="hold" nodeType="withEffect">
                                  <p:stCondLst>
                                    <p:cond delay="250"/>
                                  </p:stCondLst>
                                  <p:childTnLst>
                                    <p:animEffect transition="out" filter="fade">
                                      <p:cBhvr>
                                        <p:cTn id="50" dur="750"/>
                                        <p:tgtEl>
                                          <p:spTgt spid="14"/>
                                        </p:tgtEl>
                                      </p:cBhvr>
                                    </p:animEffect>
                                    <p:set>
                                      <p:cBhvr>
                                        <p:cTn id="51" dur="1" fill="hold">
                                          <p:stCondLst>
                                            <p:cond delay="749"/>
                                          </p:stCondLst>
                                        </p:cTn>
                                        <p:tgtEl>
                                          <p:spTgt spid="14"/>
                                        </p:tgtEl>
                                        <p:attrNameLst>
                                          <p:attrName>style.visibility</p:attrName>
                                        </p:attrNameLst>
                                      </p:cBhvr>
                                      <p:to>
                                        <p:strVal val="hidden"/>
                                      </p:to>
                                    </p:set>
                                  </p:childTnLst>
                                </p:cTn>
                              </p:par>
                              <p:par>
                                <p:cTn id="52" presetID="53" presetClass="entr" presetSubtype="16" fill="hold" nodeType="withEffect">
                                  <p:stCondLst>
                                    <p:cond delay="2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10" presetClass="exit" presetSubtype="0" fill="hold" nodeType="withEffect">
                                  <p:stCondLst>
                                    <p:cond delay="400"/>
                                  </p:stCondLst>
                                  <p:childTnLst>
                                    <p:animEffect transition="out" filter="fade">
                                      <p:cBhvr>
                                        <p:cTn id="58" dur="750"/>
                                        <p:tgtEl>
                                          <p:spTgt spid="19"/>
                                        </p:tgtEl>
                                      </p:cBhvr>
                                    </p:animEffect>
                                    <p:set>
                                      <p:cBhvr>
                                        <p:cTn id="59" dur="1" fill="hold">
                                          <p:stCondLst>
                                            <p:cond delay="74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latin typeface="+mn-lt"/>
              </a:rPr>
              <a:t>Celebrating Diwali</a:t>
            </a:r>
          </a:p>
        </p:txBody>
      </p:sp>
      <p:sp>
        <p:nvSpPr>
          <p:cNvPr id="18" name="Rectangle: Rounded Corners 17">
            <a:extLst>
              <a:ext uri="{FF2B5EF4-FFF2-40B4-BE49-F238E27FC236}">
                <a16:creationId xmlns:a16="http://schemas.microsoft.com/office/drawing/2014/main" id="{F94F5618-9847-4FD7-96A6-12DFDE3270E1}"/>
              </a:ext>
            </a:extLst>
          </p:cNvPr>
          <p:cNvSpPr/>
          <p:nvPr/>
        </p:nvSpPr>
        <p:spPr>
          <a:xfrm>
            <a:off x="755650" y="2934162"/>
            <a:ext cx="4515597" cy="841913"/>
          </a:xfrm>
          <a:prstGeom prst="round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Rangoli are drawn on the floors</a:t>
            </a:r>
            <a:br>
              <a:rPr lang="en-GB" sz="2000" dirty="0"/>
            </a:br>
            <a:r>
              <a:rPr lang="en-GB" sz="2000" dirty="0"/>
              <a:t>of Hindu houses.</a:t>
            </a:r>
          </a:p>
        </p:txBody>
      </p:sp>
      <p:sp>
        <p:nvSpPr>
          <p:cNvPr id="20" name="Rectangle: Rounded Corners 19">
            <a:extLst>
              <a:ext uri="{FF2B5EF4-FFF2-40B4-BE49-F238E27FC236}">
                <a16:creationId xmlns:a16="http://schemas.microsoft.com/office/drawing/2014/main" id="{C28DC017-2E3B-413A-A9D6-2B55EE3DF0B7}"/>
              </a:ext>
            </a:extLst>
          </p:cNvPr>
          <p:cNvSpPr/>
          <p:nvPr/>
        </p:nvSpPr>
        <p:spPr>
          <a:xfrm>
            <a:off x="755650" y="3925173"/>
            <a:ext cx="4515597" cy="841913"/>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Rangoli are patterns and the most popular subject is the lotus flower.</a:t>
            </a:r>
          </a:p>
        </p:txBody>
      </p:sp>
      <p:sp>
        <p:nvSpPr>
          <p:cNvPr id="22" name="Rectangle: Rounded Corners 21">
            <a:extLst>
              <a:ext uri="{FF2B5EF4-FFF2-40B4-BE49-F238E27FC236}">
                <a16:creationId xmlns:a16="http://schemas.microsoft.com/office/drawing/2014/main" id="{CB1C43DC-D21C-4AC6-8DDB-364B66D68E61}"/>
              </a:ext>
            </a:extLst>
          </p:cNvPr>
          <p:cNvSpPr/>
          <p:nvPr/>
        </p:nvSpPr>
        <p:spPr>
          <a:xfrm>
            <a:off x="755650" y="1655925"/>
            <a:ext cx="4515597" cy="1130752"/>
          </a:xfrm>
          <a:prstGeom prst="roundRect">
            <a:avLst>
              <a:gd name="adj" fmla="val 10502"/>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In India, Hindus leave the windows and doors of their houses open so that Lakshmi can come in.</a:t>
            </a:r>
          </a:p>
        </p:txBody>
      </p:sp>
      <p:pic>
        <p:nvPicPr>
          <p:cNvPr id="13" name="Picture 12">
            <a:extLst>
              <a:ext uri="{FF2B5EF4-FFF2-40B4-BE49-F238E27FC236}">
                <a16:creationId xmlns:a16="http://schemas.microsoft.com/office/drawing/2014/main" id="{55887949-3156-4377-8459-92E1628C88AE}"/>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8804"/>
          <a:stretch/>
        </p:blipFill>
        <p:spPr>
          <a:xfrm>
            <a:off x="5520546" y="942619"/>
            <a:ext cx="3166256" cy="5270189"/>
          </a:xfrm>
          <a:prstGeom prst="rect">
            <a:avLst/>
          </a:prstGeom>
        </p:spPr>
      </p:pic>
      <p:sp>
        <p:nvSpPr>
          <p:cNvPr id="7" name="Rectangle: Rounded Corners 6">
            <a:extLst>
              <a:ext uri="{FF2B5EF4-FFF2-40B4-BE49-F238E27FC236}">
                <a16:creationId xmlns:a16="http://schemas.microsoft.com/office/drawing/2014/main" id="{0519D533-0572-47A0-83B8-E1F1FBB50BAB}"/>
              </a:ext>
            </a:extLst>
          </p:cNvPr>
          <p:cNvSpPr/>
          <p:nvPr/>
        </p:nvSpPr>
        <p:spPr>
          <a:xfrm>
            <a:off x="755650" y="4922364"/>
            <a:ext cx="4515597" cy="841913"/>
          </a:xfrm>
          <a:prstGeom prst="roundRect">
            <a:avLst/>
          </a:prstGeom>
          <a:solidFill>
            <a:srgbClr val="995DA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72000" rtlCol="0" anchor="ctr">
            <a:spAutoFit/>
          </a:bodyPr>
          <a:lstStyle/>
          <a:p>
            <a:pPr algn="ctr"/>
            <a:r>
              <a:rPr lang="en-GB" sz="2000" dirty="0"/>
              <a:t>The patterns are made using coloured rice, sand, flowers or paint. </a:t>
            </a:r>
          </a:p>
        </p:txBody>
      </p:sp>
    </p:spTree>
    <p:extLst>
      <p:ext uri="{BB962C8B-B14F-4D97-AF65-F5344CB8AC3E}">
        <p14:creationId xmlns:p14="http://schemas.microsoft.com/office/powerpoint/2010/main" val="288616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t>What Did You Find Out?</a:t>
            </a:r>
            <a:endParaRPr lang="en-GB" sz="3600" dirty="0">
              <a:latin typeface="+mn-lt"/>
            </a:endParaRPr>
          </a:p>
        </p:txBody>
      </p:sp>
      <p:sp>
        <p:nvSpPr>
          <p:cNvPr id="18" name="Rectangle: Rounded Corners 17">
            <a:extLst>
              <a:ext uri="{FF2B5EF4-FFF2-40B4-BE49-F238E27FC236}">
                <a16:creationId xmlns:a16="http://schemas.microsoft.com/office/drawing/2014/main" id="{F94F5618-9847-4FD7-96A6-12DFDE3270E1}"/>
              </a:ext>
            </a:extLst>
          </p:cNvPr>
          <p:cNvSpPr/>
          <p:nvPr/>
        </p:nvSpPr>
        <p:spPr>
          <a:xfrm>
            <a:off x="755650" y="2073437"/>
            <a:ext cx="7632700" cy="841913"/>
          </a:xfrm>
          <a:prstGeom prst="round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Tell a friend what you can see in this picture and the photos on the next pages. </a:t>
            </a:r>
          </a:p>
        </p:txBody>
      </p:sp>
      <p:sp>
        <p:nvSpPr>
          <p:cNvPr id="22" name="Rectangle: Rounded Corners 21">
            <a:extLst>
              <a:ext uri="{FF2B5EF4-FFF2-40B4-BE49-F238E27FC236}">
                <a16:creationId xmlns:a16="http://schemas.microsoft.com/office/drawing/2014/main" id="{CB1C43DC-D21C-4AC6-8DDB-364B66D68E61}"/>
              </a:ext>
            </a:extLst>
          </p:cNvPr>
          <p:cNvSpPr/>
          <p:nvPr/>
        </p:nvSpPr>
        <p:spPr>
          <a:xfrm>
            <a:off x="755649" y="1467404"/>
            <a:ext cx="7632701" cy="479480"/>
          </a:xfrm>
          <a:prstGeom prst="roundRect">
            <a:avLst>
              <a:gd name="adj" fmla="val 23049"/>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algn="ctr"/>
            <a:r>
              <a:rPr lang="en-GB" sz="2000" dirty="0"/>
              <a:t>What did you learn about Diwali and how it is celebrated?</a:t>
            </a:r>
          </a:p>
        </p:txBody>
      </p:sp>
      <p:pic>
        <p:nvPicPr>
          <p:cNvPr id="3" name="Picture 2">
            <a:extLst>
              <a:ext uri="{FF2B5EF4-FFF2-40B4-BE49-F238E27FC236}">
                <a16:creationId xmlns:a16="http://schemas.microsoft.com/office/drawing/2014/main" id="{6BF94344-FBA6-4620-8CBA-246752ECF13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116"/>
          <a:stretch/>
        </p:blipFill>
        <p:spPr>
          <a:xfrm>
            <a:off x="2315505" y="3088783"/>
            <a:ext cx="4512990" cy="3123686"/>
          </a:xfrm>
          <a:prstGeom prst="roundRect">
            <a:avLst>
              <a:gd name="adj" fmla="val 4826"/>
            </a:avLst>
          </a:prstGeom>
        </p:spPr>
      </p:pic>
    </p:spTree>
    <p:extLst>
      <p:ext uri="{BB962C8B-B14F-4D97-AF65-F5344CB8AC3E}">
        <p14:creationId xmlns:p14="http://schemas.microsoft.com/office/powerpoint/2010/main" val="1875471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90AF62-BDA8-41C0-AB72-F8CD373F350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2952066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90AF62-BDA8-41C0-AB72-F8CD373F3508}"/>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2571471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90AF62-BDA8-41C0-AB72-F8CD373F350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3952609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90AF62-BDA8-41C0-AB72-F8CD373F3508}"/>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4617" y="431334"/>
            <a:ext cx="8246377" cy="5989739"/>
          </a:xfrm>
          <a:prstGeom prst="roundRect">
            <a:avLst>
              <a:gd name="adj" fmla="val 2801"/>
            </a:avLst>
          </a:prstGeom>
        </p:spPr>
      </p:pic>
    </p:spTree>
    <p:extLst>
      <p:ext uri="{BB962C8B-B14F-4D97-AF65-F5344CB8AC3E}">
        <p14:creationId xmlns:p14="http://schemas.microsoft.com/office/powerpoint/2010/main" val="1668503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90AF62-BDA8-41C0-AB72-F8CD373F3508}"/>
              </a:ext>
            </a:extLst>
          </p:cNvPr>
          <p:cNvPicPr>
            <a:picLocks noChangeAspect="1"/>
          </p:cNvPicPr>
          <p:nvPr/>
        </p:nvPicPr>
        <p:blipFill rotWithShape="1">
          <a:blip r:embed="rId2">
            <a:extLst>
              <a:ext uri="{28A0092B-C50C-407E-A947-70E740481C1C}">
                <a14:useLocalDpi xmlns:a14="http://schemas.microsoft.com/office/drawing/2010/main" val="0"/>
              </a:ext>
            </a:extLst>
          </a:blip>
          <a:srcRect l="7108" t="6917" r="7233"/>
          <a:stretch/>
        </p:blipFill>
        <p:spPr>
          <a:xfrm>
            <a:off x="433136" y="433137"/>
            <a:ext cx="8265695" cy="5987915"/>
          </a:xfrm>
          <a:prstGeom prst="roundRect">
            <a:avLst>
              <a:gd name="adj" fmla="val 2801"/>
            </a:avLst>
          </a:prstGeom>
        </p:spPr>
      </p:pic>
    </p:spTree>
    <p:extLst>
      <p:ext uri="{BB962C8B-B14F-4D97-AF65-F5344CB8AC3E}">
        <p14:creationId xmlns:p14="http://schemas.microsoft.com/office/powerpoint/2010/main" val="3995029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5996E38D-F716-47C5-8C3F-72FDBE93A953}"/>
              </a:ext>
            </a:extLst>
          </p:cNvPr>
          <p:cNvSpPr/>
          <p:nvPr/>
        </p:nvSpPr>
        <p:spPr>
          <a:xfrm>
            <a:off x="192947" y="5821960"/>
            <a:ext cx="1409350" cy="1036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169</TotalTime>
  <Words>461</Words>
  <Application>Microsoft Office PowerPoint</Application>
  <PresentationFormat>On-screen Show (4:3)</PresentationFormat>
  <Paragraphs>34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Roboto</vt:lpstr>
      <vt:lpstr>Twinkl</vt:lpstr>
      <vt:lpstr>Arial</vt:lpstr>
      <vt:lpstr>Calibri</vt:lpstr>
      <vt:lpstr>Office Theme</vt:lpstr>
      <vt:lpstr>PowerPoint Presentation</vt:lpstr>
      <vt:lpstr>PowerPoint Presentation</vt:lpstr>
      <vt:lpstr>What is Diwali?</vt:lpstr>
      <vt:lpstr>Why do Hindus Celebrate Diwali?</vt:lpstr>
      <vt:lpstr>Why do Sikhs Celebrate Diwali?</vt:lpstr>
      <vt:lpstr>Celebrating Diwali</vt:lpstr>
      <vt:lpstr>Celebrating Diwali</vt:lpstr>
      <vt:lpstr>What Did You Find Out?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Twinkl-A6</dc:creator>
  <cp:lastModifiedBy>Hanna Jamieson</cp:lastModifiedBy>
  <cp:revision>27</cp:revision>
  <dcterms:created xsi:type="dcterms:W3CDTF">2020-10-15T22:33:25Z</dcterms:created>
  <dcterms:modified xsi:type="dcterms:W3CDTF">2022-03-13T16:42:19Z</dcterms:modified>
</cp:coreProperties>
</file>