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58" r:id="rId2"/>
    <p:sldId id="268" r:id="rId3"/>
    <p:sldId id="264" r:id="rId4"/>
    <p:sldId id="29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67" r:id="rId16"/>
  </p:sldIdLst>
  <p:sldSz cx="9144000" cy="6858000" type="screen4x3"/>
  <p:notesSz cx="6858000" cy="9144000"/>
  <p:embeddedFontLst>
    <p:embeddedFont>
      <p:font typeface="Twinkl SemiBold" charset="0"/>
      <p:bold r:id="rId19"/>
    </p:embeddedFont>
    <p:embeddedFont>
      <p:font typeface="Sassoon Infant Rg" panose="02000503030000020003" charset="0"/>
      <p:regular r:id="rId20"/>
      <p:bold r:id="rId21"/>
    </p:embeddedFont>
    <p:embeddedFont>
      <p:font typeface="Twinkl ExtraBold" charset="0"/>
      <p:bold r:id="rId22"/>
    </p:embeddedFont>
    <p:embeddedFont>
      <p:font typeface="NTR" panose="020B0604020202020204" charset="0"/>
      <p:regular r:id="rId23"/>
    </p:embeddedFont>
    <p:embeddedFont>
      <p:font typeface="Twinkl" panose="020B0604020202020204" charset="0"/>
      <p:regular r:id="rId24"/>
      <p:bold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95" userDrawn="1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2C2C"/>
    <a:srgbClr val="E64E16"/>
    <a:srgbClr val="E64E14"/>
    <a:srgbClr val="FEFCFD"/>
    <a:srgbClr val="F8BC90"/>
    <a:srgbClr val="F6834D"/>
    <a:srgbClr val="F08115"/>
    <a:srgbClr val="E9C501"/>
    <a:srgbClr val="FAB001"/>
    <a:srgbClr val="FAB0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1116" y="72"/>
      </p:cViewPr>
      <p:guideLst>
        <p:guide orient="horz" pos="2795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4" d="100"/>
          <a:sy n="84" d="100"/>
        </p:scale>
        <p:origin x="382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510EFB0-52BF-472E-BF91-D4E9F89A4352}" type="datetimeFigureOut">
              <a:rPr lang="en-GB"/>
              <a:pPr>
                <a:defRPr/>
              </a:pPr>
              <a:t>13/03/2022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25AD14B-CB6B-4A72-963F-DA25B26D0E7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BE68065-57ED-48AC-9296-8952801657F2}" type="datetimeFigureOut">
              <a:rPr lang="en-GB"/>
              <a:pPr>
                <a:defRPr/>
              </a:pPr>
              <a:t>13/03/2022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3DC243F-E1DC-475F-B21A-1B632B4A127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5916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40230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43988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444151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50034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3.png"/><Relationship Id="rId7" Type="http://schemas.openxmlformats.org/officeDocument/2006/relationships/image" Target="../media/image1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19.png"/><Relationship Id="rId7" Type="http://schemas.openxmlformats.org/officeDocument/2006/relationships/image" Target="../media/image3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703232"/>
            <a:ext cx="8220075" cy="711200"/>
          </a:xfrm>
        </p:spPr>
        <p:txBody>
          <a:bodyPr/>
          <a:lstStyle/>
          <a:p>
            <a:pPr algn="ctr" eaLnBrk="1" hangingPunct="1"/>
            <a:r>
              <a:rPr lang="en-GB" dirty="0">
                <a:latin typeface="+mn-lt"/>
                <a:ea typeface="Arial"/>
                <a:cs typeface="Arial"/>
                <a:sym typeface="Arial"/>
              </a:rPr>
              <a:t>Match the Rhyming Words</a:t>
            </a:r>
            <a:endParaRPr lang="en-GB" altLang="en-US" dirty="0">
              <a:latin typeface="+mn-lt"/>
            </a:endParaRPr>
          </a:p>
        </p:txBody>
      </p:sp>
      <p:sp>
        <p:nvSpPr>
          <p:cNvPr id="28" name="Title 20"/>
          <p:cNvSpPr>
            <a:spLocks/>
          </p:cNvSpPr>
          <p:nvPr/>
        </p:nvSpPr>
        <p:spPr bwMode="auto">
          <a:xfrm>
            <a:off x="384175" y="3308350"/>
            <a:ext cx="1643063" cy="10033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3800" b="1">
              <a:solidFill>
                <a:srgbClr val="BC0105"/>
              </a:solidFill>
              <a:latin typeface="Twinkl ExtraBold" pitchFamily="2" charset="0"/>
            </a:endParaRPr>
          </a:p>
        </p:txBody>
      </p:sp>
      <p:sp>
        <p:nvSpPr>
          <p:cNvPr id="31" name="Title 20"/>
          <p:cNvSpPr>
            <a:spLocks/>
          </p:cNvSpPr>
          <p:nvPr/>
        </p:nvSpPr>
        <p:spPr bwMode="auto">
          <a:xfrm>
            <a:off x="647700" y="4949825"/>
            <a:ext cx="1643063" cy="10033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3800" b="1">
              <a:solidFill>
                <a:srgbClr val="BC0105"/>
              </a:solidFill>
              <a:latin typeface="Twinkl ExtraBold" pitchFamily="2" charset="0"/>
            </a:endParaRPr>
          </a:p>
        </p:txBody>
      </p:sp>
      <p:sp>
        <p:nvSpPr>
          <p:cNvPr id="3" name="Rectangle: Rounded Corners 2"/>
          <p:cNvSpPr/>
          <p:nvPr/>
        </p:nvSpPr>
        <p:spPr>
          <a:xfrm>
            <a:off x="724619" y="1630392"/>
            <a:ext cx="7737894" cy="595223"/>
          </a:xfrm>
          <a:prstGeom prst="roundRect">
            <a:avLst/>
          </a:prstGeom>
          <a:solidFill>
            <a:srgbClr val="87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228600" lvl="0" indent="-114300" algn="ctr">
              <a:spcBef>
                <a:spcPts val="0"/>
              </a:spcBef>
              <a:buNone/>
            </a:pPr>
            <a:r>
              <a:rPr lang="en-GB" sz="2000" b="1" dirty="0">
                <a:solidFill>
                  <a:schemeClr val="bg2"/>
                </a:solidFill>
                <a:ea typeface="NTR"/>
                <a:cs typeface="NTR"/>
                <a:sym typeface="NTR"/>
              </a:rPr>
              <a:t>Can you match the rhyming words?</a:t>
            </a:r>
          </a:p>
        </p:txBody>
      </p:sp>
      <p:sp>
        <p:nvSpPr>
          <p:cNvPr id="13" name="Rectangle: Rounded Corners 12"/>
          <p:cNvSpPr/>
          <p:nvPr/>
        </p:nvSpPr>
        <p:spPr>
          <a:xfrm>
            <a:off x="724619" y="2372563"/>
            <a:ext cx="7737894" cy="140580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85725" lvl="0">
              <a:spcBef>
                <a:spcPts val="0"/>
              </a:spcBef>
              <a:buNone/>
              <a:tabLst>
                <a:tab pos="85725" algn="l"/>
                <a:tab pos="180975" algn="l"/>
              </a:tabLst>
            </a:pPr>
            <a:r>
              <a:rPr lang="en-GB" sz="2000" dirty="0">
                <a:solidFill>
                  <a:schemeClr val="tx1"/>
                </a:solidFill>
              </a:rPr>
              <a:t>Read the word at the top of the page.</a:t>
            </a:r>
          </a:p>
          <a:p>
            <a:pPr marL="85725" lvl="0">
              <a:spcBef>
                <a:spcPts val="0"/>
              </a:spcBef>
              <a:buNone/>
              <a:tabLst>
                <a:tab pos="85725" algn="l"/>
                <a:tab pos="180975" algn="l"/>
              </a:tabLst>
            </a:pPr>
            <a:endParaRPr lang="en-GB" sz="2000" dirty="0">
              <a:solidFill>
                <a:schemeClr val="tx1"/>
              </a:solidFill>
            </a:endParaRPr>
          </a:p>
          <a:p>
            <a:pPr marL="85725" lvl="0">
              <a:spcBef>
                <a:spcPts val="0"/>
              </a:spcBef>
              <a:buNone/>
              <a:tabLst>
                <a:tab pos="85725" algn="l"/>
                <a:tab pos="180975" algn="l"/>
              </a:tabLst>
            </a:pPr>
            <a:r>
              <a:rPr lang="en-GB" sz="2000" dirty="0">
                <a:solidFill>
                  <a:schemeClr val="tx1"/>
                </a:solidFill>
              </a:rPr>
              <a:t>Then, click on the words that rhyme to move them into the middle.</a:t>
            </a:r>
          </a:p>
        </p:txBody>
      </p:sp>
    </p:spTree>
    <p:extLst>
      <p:ext uri="{BB962C8B-B14F-4D97-AF65-F5344CB8AC3E}">
        <p14:creationId xmlns:p14="http://schemas.microsoft.com/office/powerpoint/2010/main" val="1292535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504825"/>
            <a:ext cx="8220075" cy="711200"/>
          </a:xfrm>
        </p:spPr>
        <p:txBody>
          <a:bodyPr/>
          <a:lstStyle/>
          <a:p>
            <a:pPr algn="ctr" eaLnBrk="1" hangingPunct="1"/>
            <a:r>
              <a:rPr lang="en-GB" altLang="en-US" sz="2000" b="0" dirty="0">
                <a:latin typeface="Twinkl" pitchFamily="2" charset="0"/>
              </a:rPr>
              <a:t>Click the words that rhyme with </a:t>
            </a:r>
            <a:r>
              <a:rPr lang="en-GB" altLang="en-US" sz="2000" dirty="0">
                <a:latin typeface="Twinkl" pitchFamily="2" charset="0"/>
              </a:rPr>
              <a:t>cat</a:t>
            </a:r>
            <a:r>
              <a:rPr lang="en-GB" altLang="en-US" sz="2000" b="0" dirty="0">
                <a:latin typeface="Twinkl" pitchFamily="2" charset="0"/>
              </a:rPr>
              <a:t>.</a:t>
            </a:r>
            <a:endParaRPr lang="en-GB" altLang="en-US" sz="2000" b="0" dirty="0"/>
          </a:p>
        </p:txBody>
      </p:sp>
      <p:sp>
        <p:nvSpPr>
          <p:cNvPr id="6" name="Rectangle 5"/>
          <p:cNvSpPr/>
          <p:nvPr/>
        </p:nvSpPr>
        <p:spPr>
          <a:xfrm>
            <a:off x="2508250" y="1527175"/>
            <a:ext cx="4117975" cy="4668838"/>
          </a:xfrm>
          <a:prstGeom prst="rect">
            <a:avLst/>
          </a:prstGeom>
          <a:solidFill>
            <a:schemeClr val="bg1"/>
          </a:solidFill>
          <a:ln w="38100">
            <a:solidFill>
              <a:srgbClr val="87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7" name="Oval 6"/>
          <p:cNvSpPr/>
          <p:nvPr/>
        </p:nvSpPr>
        <p:spPr bwMode="auto">
          <a:xfrm>
            <a:off x="4024313" y="1101725"/>
            <a:ext cx="1095375" cy="1092200"/>
          </a:xfrm>
          <a:prstGeom prst="ellipse">
            <a:avLst/>
          </a:prstGeom>
          <a:solidFill>
            <a:srgbClr val="699327"/>
          </a:solidFill>
          <a:ln w="38100">
            <a:solidFill>
              <a:srgbClr val="87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" name="Rectangle: Rounded Corners 1"/>
          <p:cNvSpPr/>
          <p:nvPr/>
        </p:nvSpPr>
        <p:spPr>
          <a:xfrm>
            <a:off x="3967163" y="1892300"/>
            <a:ext cx="1200150" cy="444500"/>
          </a:xfrm>
          <a:prstGeom prst="roundRect">
            <a:avLst/>
          </a:prstGeom>
          <a:solidFill>
            <a:srgbClr val="87BD33"/>
          </a:solidFill>
          <a:ln>
            <a:solidFill>
              <a:srgbClr val="87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dirty="0"/>
              <a:t>cat</a:t>
            </a:r>
            <a:endParaRPr lang="en-GB" dirty="0"/>
          </a:p>
        </p:txBody>
      </p:sp>
      <p:pic>
        <p:nvPicPr>
          <p:cNvPr id="9226" name="Picture 7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2275" y="1312863"/>
            <a:ext cx="676275" cy="538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" name="leg"/>
          <p:cNvGrpSpPr/>
          <p:nvPr/>
        </p:nvGrpSpPr>
        <p:grpSpPr>
          <a:xfrm>
            <a:off x="889160" y="3103808"/>
            <a:ext cx="1312906" cy="1602759"/>
            <a:chOff x="871402" y="4562021"/>
            <a:chExt cx="1312906" cy="1602759"/>
          </a:xfrm>
        </p:grpSpPr>
        <p:pic>
          <p:nvPicPr>
            <p:cNvPr id="10" name="Leg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1402" y="4562021"/>
              <a:ext cx="1034474" cy="1531705"/>
            </a:xfrm>
            <a:prstGeom prst="rect">
              <a:avLst/>
            </a:prstGeom>
          </p:spPr>
        </p:pic>
        <p:sp>
          <p:nvSpPr>
            <p:cNvPr id="26" name="TextBox 25"/>
            <p:cNvSpPr txBox="1"/>
            <p:nvPr/>
          </p:nvSpPr>
          <p:spPr>
            <a:xfrm>
              <a:off x="1112126" y="5857003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leg</a:t>
              </a:r>
            </a:p>
          </p:txBody>
        </p:sp>
      </p:grpSp>
      <p:grpSp>
        <p:nvGrpSpPr>
          <p:cNvPr id="21" name="sun"/>
          <p:cNvGrpSpPr/>
          <p:nvPr/>
        </p:nvGrpSpPr>
        <p:grpSpPr>
          <a:xfrm>
            <a:off x="7086266" y="4692770"/>
            <a:ext cx="1335348" cy="1577986"/>
            <a:chOff x="7086266" y="4692770"/>
            <a:chExt cx="1335348" cy="1577986"/>
          </a:xfrm>
        </p:grpSpPr>
        <p:pic>
          <p:nvPicPr>
            <p:cNvPr id="16" name="Sun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86266" y="4692770"/>
              <a:ext cx="1335348" cy="1270209"/>
            </a:xfrm>
            <a:prstGeom prst="rect">
              <a:avLst/>
            </a:prstGeom>
          </p:spPr>
        </p:pic>
        <p:sp>
          <p:nvSpPr>
            <p:cNvPr id="27" name="TextBox 26"/>
            <p:cNvSpPr txBox="1"/>
            <p:nvPr/>
          </p:nvSpPr>
          <p:spPr>
            <a:xfrm>
              <a:off x="7190891" y="5962979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sun</a:t>
              </a:r>
            </a:p>
          </p:txBody>
        </p:sp>
      </p:grpSp>
      <p:grpSp>
        <p:nvGrpSpPr>
          <p:cNvPr id="24" name="pan"/>
          <p:cNvGrpSpPr/>
          <p:nvPr/>
        </p:nvGrpSpPr>
        <p:grpSpPr>
          <a:xfrm>
            <a:off x="6528852" y="1526084"/>
            <a:ext cx="1892762" cy="1356397"/>
            <a:chOff x="6528852" y="1526084"/>
            <a:chExt cx="1892762" cy="1356397"/>
          </a:xfrm>
        </p:grpSpPr>
        <p:pic>
          <p:nvPicPr>
            <p:cNvPr id="12" name="PAN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08124" y="1526084"/>
              <a:ext cx="1413490" cy="1221836"/>
            </a:xfrm>
            <a:prstGeom prst="rect">
              <a:avLst/>
            </a:prstGeom>
          </p:spPr>
        </p:pic>
        <p:sp>
          <p:nvSpPr>
            <p:cNvPr id="30" name="TextBox 29"/>
            <p:cNvSpPr txBox="1"/>
            <p:nvPr/>
          </p:nvSpPr>
          <p:spPr>
            <a:xfrm>
              <a:off x="6528852" y="2574704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pan</a:t>
              </a:r>
            </a:p>
          </p:txBody>
        </p:sp>
      </p:grpSp>
      <p:grpSp>
        <p:nvGrpSpPr>
          <p:cNvPr id="18" name="hat"/>
          <p:cNvGrpSpPr/>
          <p:nvPr/>
        </p:nvGrpSpPr>
        <p:grpSpPr>
          <a:xfrm>
            <a:off x="804475" y="1617663"/>
            <a:ext cx="1139109" cy="1231483"/>
            <a:chOff x="804475" y="1617663"/>
            <a:chExt cx="1139109" cy="1231483"/>
          </a:xfrm>
        </p:grpSpPr>
        <p:pic>
          <p:nvPicPr>
            <p:cNvPr id="4" name="Hat"/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1402" y="1617663"/>
              <a:ext cx="1072182" cy="914400"/>
            </a:xfrm>
            <a:prstGeom prst="rect">
              <a:avLst/>
            </a:prstGeom>
          </p:spPr>
        </p:pic>
        <p:sp>
          <p:nvSpPr>
            <p:cNvPr id="17" name="TextBox 16"/>
            <p:cNvSpPr txBox="1"/>
            <p:nvPr/>
          </p:nvSpPr>
          <p:spPr>
            <a:xfrm>
              <a:off x="804475" y="2541369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hat</a:t>
              </a:r>
            </a:p>
          </p:txBody>
        </p:sp>
      </p:grpSp>
      <p:grpSp>
        <p:nvGrpSpPr>
          <p:cNvPr id="19" name="bat"/>
          <p:cNvGrpSpPr/>
          <p:nvPr/>
        </p:nvGrpSpPr>
        <p:grpSpPr>
          <a:xfrm>
            <a:off x="608684" y="4994172"/>
            <a:ext cx="1669545" cy="1272311"/>
            <a:chOff x="647700" y="3057979"/>
            <a:chExt cx="1669545" cy="1272311"/>
          </a:xfrm>
        </p:grpSpPr>
        <p:pic>
          <p:nvPicPr>
            <p:cNvPr id="8" name="Bat"/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7700" y="3057979"/>
              <a:ext cx="1669545" cy="927282"/>
            </a:xfrm>
            <a:prstGeom prst="rect">
              <a:avLst/>
            </a:prstGeom>
          </p:spPr>
        </p:pic>
        <p:sp>
          <p:nvSpPr>
            <p:cNvPr id="25" name="TextBox 24"/>
            <p:cNvSpPr txBox="1"/>
            <p:nvPr/>
          </p:nvSpPr>
          <p:spPr>
            <a:xfrm>
              <a:off x="946381" y="4022513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bat</a:t>
              </a:r>
            </a:p>
          </p:txBody>
        </p:sp>
      </p:grpSp>
      <p:grpSp>
        <p:nvGrpSpPr>
          <p:cNvPr id="22" name="rat"/>
          <p:cNvGrpSpPr/>
          <p:nvPr/>
        </p:nvGrpSpPr>
        <p:grpSpPr>
          <a:xfrm>
            <a:off x="7102318" y="3038056"/>
            <a:ext cx="1574957" cy="1273594"/>
            <a:chOff x="7102318" y="3038056"/>
            <a:chExt cx="1574957" cy="1273594"/>
          </a:xfrm>
        </p:grpSpPr>
        <p:pic>
          <p:nvPicPr>
            <p:cNvPr id="14" name="Rat"/>
            <p:cNvPicPr>
              <a:picLocks noChangeAspect="1"/>
            </p:cNvPicPr>
            <p:nvPr/>
          </p:nvPicPr>
          <p:blipFill>
            <a:blip r:embed="rId8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02318" y="3038056"/>
              <a:ext cx="1225101" cy="1273594"/>
            </a:xfrm>
            <a:prstGeom prst="rect">
              <a:avLst/>
            </a:prstGeom>
          </p:spPr>
        </p:pic>
        <p:sp>
          <p:nvSpPr>
            <p:cNvPr id="29" name="TextBox 28"/>
            <p:cNvSpPr txBox="1"/>
            <p:nvPr/>
          </p:nvSpPr>
          <p:spPr>
            <a:xfrm>
              <a:off x="7605093" y="4003873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rat</a:t>
              </a:r>
            </a:p>
          </p:txBody>
        </p:sp>
      </p:grpSp>
      <p:sp>
        <p:nvSpPr>
          <p:cNvPr id="34" name="Title 20">
            <a:extLst>
              <a:ext uri="{FF2B5EF4-FFF2-40B4-BE49-F238E27FC236}">
                <a16:creationId xmlns:a16="http://schemas.microsoft.com/office/drawing/2014/main" id="{90EC63D7-9559-4A96-B011-B1D38EEAC06F}"/>
              </a:ext>
            </a:extLst>
          </p:cNvPr>
          <p:cNvSpPr txBox="1">
            <a:spLocks/>
          </p:cNvSpPr>
          <p:nvPr/>
        </p:nvSpPr>
        <p:spPr bwMode="auto">
          <a:xfrm>
            <a:off x="823344" y="3503877"/>
            <a:ext cx="1224865" cy="821594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1500" dirty="0">
                <a:solidFill>
                  <a:srgbClr val="EC2C2C"/>
                </a:solidFill>
                <a:latin typeface="Twinkl" pitchFamily="2" charset="0"/>
              </a:rPr>
              <a:t>X</a:t>
            </a:r>
            <a:endParaRPr lang="en-GB" altLang="en-US" sz="11500" dirty="0">
              <a:solidFill>
                <a:srgbClr val="EC2C2C"/>
              </a:solidFill>
            </a:endParaRPr>
          </a:p>
        </p:txBody>
      </p:sp>
      <p:sp>
        <p:nvSpPr>
          <p:cNvPr id="35" name="Title 20">
            <a:extLst>
              <a:ext uri="{FF2B5EF4-FFF2-40B4-BE49-F238E27FC236}">
                <a16:creationId xmlns:a16="http://schemas.microsoft.com/office/drawing/2014/main" id="{26F2C84A-5B8D-4C5A-9FD8-6E71A9C71DF4}"/>
              </a:ext>
            </a:extLst>
          </p:cNvPr>
          <p:cNvSpPr txBox="1">
            <a:spLocks/>
          </p:cNvSpPr>
          <p:nvPr/>
        </p:nvSpPr>
        <p:spPr bwMode="auto">
          <a:xfrm>
            <a:off x="7154928" y="1999283"/>
            <a:ext cx="1224865" cy="821594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1500" dirty="0">
                <a:solidFill>
                  <a:srgbClr val="EC2C2C"/>
                </a:solidFill>
                <a:latin typeface="Twinkl" pitchFamily="2" charset="0"/>
              </a:rPr>
              <a:t>X</a:t>
            </a:r>
            <a:endParaRPr lang="en-GB" altLang="en-US" sz="11500" dirty="0">
              <a:solidFill>
                <a:srgbClr val="EC2C2C"/>
              </a:solidFill>
            </a:endParaRPr>
          </a:p>
        </p:txBody>
      </p:sp>
      <p:sp>
        <p:nvSpPr>
          <p:cNvPr id="36" name="Title 20">
            <a:extLst>
              <a:ext uri="{FF2B5EF4-FFF2-40B4-BE49-F238E27FC236}">
                <a16:creationId xmlns:a16="http://schemas.microsoft.com/office/drawing/2014/main" id="{BF9D8003-A73A-4900-8AD5-8FDBD85C3A89}"/>
              </a:ext>
            </a:extLst>
          </p:cNvPr>
          <p:cNvSpPr txBox="1">
            <a:spLocks/>
          </p:cNvSpPr>
          <p:nvPr/>
        </p:nvSpPr>
        <p:spPr bwMode="auto">
          <a:xfrm>
            <a:off x="7154928" y="4996996"/>
            <a:ext cx="1224865" cy="821594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1500" dirty="0">
                <a:solidFill>
                  <a:srgbClr val="EC2C2C"/>
                </a:solidFill>
                <a:latin typeface="Twinkl" pitchFamily="2" charset="0"/>
              </a:rPr>
              <a:t>X</a:t>
            </a:r>
            <a:endParaRPr lang="en-GB" altLang="en-US" sz="11500" dirty="0">
              <a:solidFill>
                <a:srgbClr val="EC2C2C"/>
              </a:solidFill>
            </a:endParaRPr>
          </a:p>
        </p:txBody>
      </p:sp>
      <p:sp>
        <p:nvSpPr>
          <p:cNvPr id="11" name="Arrow: Right 10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2A2099D-A5A9-4F52-8703-6C3D24F0B3C4}"/>
              </a:ext>
            </a:extLst>
          </p:cNvPr>
          <p:cNvSpPr/>
          <p:nvPr/>
        </p:nvSpPr>
        <p:spPr>
          <a:xfrm>
            <a:off x="7771938" y="576803"/>
            <a:ext cx="820580" cy="567244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  <a:endParaRPr lang="en-GB" dirty="0"/>
          </a:p>
        </p:txBody>
      </p:sp>
      <p:sp>
        <p:nvSpPr>
          <p:cNvPr id="15" name="Arrow: Left 14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CF897EC2-F5D9-4480-AD0B-8B5E6ABF6375}"/>
              </a:ext>
            </a:extLst>
          </p:cNvPr>
          <p:cNvSpPr/>
          <p:nvPr/>
        </p:nvSpPr>
        <p:spPr>
          <a:xfrm>
            <a:off x="558801" y="587375"/>
            <a:ext cx="813262" cy="546100"/>
          </a:xfrm>
          <a:prstGeom prst="lef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back</a:t>
            </a:r>
            <a:endParaRPr lang="en-GB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44444E-6 L 0.24184 0.1321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83" y="6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33333E-6 L 0.30504 -0.036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43" y="-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037E-7 L -0.23681 0.004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40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504825"/>
            <a:ext cx="8220075" cy="711200"/>
          </a:xfrm>
        </p:spPr>
        <p:txBody>
          <a:bodyPr/>
          <a:lstStyle/>
          <a:p>
            <a:pPr algn="ctr" eaLnBrk="1" hangingPunct="1"/>
            <a:r>
              <a:rPr lang="en-GB" altLang="en-US" sz="2000" b="0" dirty="0">
                <a:latin typeface="Twinkl" pitchFamily="2" charset="0"/>
              </a:rPr>
              <a:t>Click the words that rhyme with </a:t>
            </a:r>
            <a:r>
              <a:rPr lang="en-GB" altLang="en-US" sz="2000" dirty="0">
                <a:latin typeface="Twinkl" pitchFamily="2" charset="0"/>
              </a:rPr>
              <a:t>pop</a:t>
            </a:r>
            <a:r>
              <a:rPr lang="en-GB" altLang="en-US" sz="2000" b="0" dirty="0">
                <a:latin typeface="Twinkl" pitchFamily="2" charset="0"/>
              </a:rPr>
              <a:t>.</a:t>
            </a:r>
            <a:endParaRPr lang="en-GB" altLang="en-US" sz="2000" b="0" dirty="0"/>
          </a:p>
        </p:txBody>
      </p:sp>
      <p:sp>
        <p:nvSpPr>
          <p:cNvPr id="6" name="Rectangle 5"/>
          <p:cNvSpPr/>
          <p:nvPr/>
        </p:nvSpPr>
        <p:spPr>
          <a:xfrm>
            <a:off x="2508250" y="1527175"/>
            <a:ext cx="4117975" cy="4668838"/>
          </a:xfrm>
          <a:prstGeom prst="rect">
            <a:avLst/>
          </a:prstGeom>
          <a:solidFill>
            <a:schemeClr val="bg1"/>
          </a:solidFill>
          <a:ln w="38100">
            <a:solidFill>
              <a:srgbClr val="87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7" name="Oval 6"/>
          <p:cNvSpPr/>
          <p:nvPr/>
        </p:nvSpPr>
        <p:spPr bwMode="auto">
          <a:xfrm>
            <a:off x="4024313" y="1101725"/>
            <a:ext cx="1095375" cy="1092200"/>
          </a:xfrm>
          <a:prstGeom prst="ellipse">
            <a:avLst/>
          </a:prstGeom>
          <a:solidFill>
            <a:srgbClr val="699327"/>
          </a:solidFill>
          <a:ln w="38100">
            <a:solidFill>
              <a:srgbClr val="87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8" name="Title 20"/>
          <p:cNvSpPr>
            <a:spLocks/>
          </p:cNvSpPr>
          <p:nvPr/>
        </p:nvSpPr>
        <p:spPr bwMode="auto">
          <a:xfrm>
            <a:off x="384175" y="3308350"/>
            <a:ext cx="1643063" cy="10033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3800" b="1">
              <a:solidFill>
                <a:srgbClr val="BC0105"/>
              </a:solidFill>
              <a:latin typeface="Twinkl ExtraBold" pitchFamily="2" charset="0"/>
            </a:endParaRPr>
          </a:p>
        </p:txBody>
      </p:sp>
      <p:sp>
        <p:nvSpPr>
          <p:cNvPr id="2" name="Rectangle: Rounded Corners 1"/>
          <p:cNvSpPr/>
          <p:nvPr/>
        </p:nvSpPr>
        <p:spPr>
          <a:xfrm>
            <a:off x="3967163" y="1892300"/>
            <a:ext cx="1200150" cy="444500"/>
          </a:xfrm>
          <a:prstGeom prst="roundRect">
            <a:avLst/>
          </a:prstGeom>
          <a:solidFill>
            <a:srgbClr val="87BD33"/>
          </a:solidFill>
          <a:ln>
            <a:solidFill>
              <a:srgbClr val="87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dirty="0"/>
              <a:t>pop</a:t>
            </a:r>
            <a:endParaRPr lang="en-GB" dirty="0"/>
          </a:p>
        </p:txBody>
      </p:sp>
      <p:pic>
        <p:nvPicPr>
          <p:cNvPr id="5" name="pop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7360" y="1328513"/>
            <a:ext cx="833213" cy="484412"/>
          </a:xfrm>
          <a:prstGeom prst="rect">
            <a:avLst/>
          </a:prstGeom>
        </p:spPr>
      </p:pic>
      <p:grpSp>
        <p:nvGrpSpPr>
          <p:cNvPr id="25" name="mop"/>
          <p:cNvGrpSpPr/>
          <p:nvPr/>
        </p:nvGrpSpPr>
        <p:grpSpPr>
          <a:xfrm>
            <a:off x="902598" y="1218961"/>
            <a:ext cx="1184470" cy="1613139"/>
            <a:chOff x="890346" y="2677718"/>
            <a:chExt cx="1184470" cy="1613139"/>
          </a:xfrm>
        </p:grpSpPr>
        <p:pic>
          <p:nvPicPr>
            <p:cNvPr id="15" name="Mop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0346" y="2677718"/>
              <a:ext cx="1184470" cy="1613139"/>
            </a:xfrm>
            <a:prstGeom prst="rect">
              <a:avLst/>
            </a:prstGeom>
          </p:spPr>
        </p:pic>
        <p:sp>
          <p:nvSpPr>
            <p:cNvPr id="30" name="TextBox 29"/>
            <p:cNvSpPr txBox="1"/>
            <p:nvPr/>
          </p:nvSpPr>
          <p:spPr>
            <a:xfrm>
              <a:off x="1002634" y="3837647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mop</a:t>
              </a:r>
            </a:p>
          </p:txBody>
        </p:sp>
      </p:grpSp>
      <p:grpSp>
        <p:nvGrpSpPr>
          <p:cNvPr id="26" name="hop"/>
          <p:cNvGrpSpPr/>
          <p:nvPr/>
        </p:nvGrpSpPr>
        <p:grpSpPr>
          <a:xfrm>
            <a:off x="539750" y="4437063"/>
            <a:ext cx="1292317" cy="1677434"/>
            <a:chOff x="635777" y="4605658"/>
            <a:chExt cx="1292317" cy="1677434"/>
          </a:xfrm>
        </p:grpSpPr>
        <p:pic>
          <p:nvPicPr>
            <p:cNvPr id="11" name="HOP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5863" y="4605658"/>
              <a:ext cx="1002231" cy="1677434"/>
            </a:xfrm>
            <a:prstGeom prst="rect">
              <a:avLst/>
            </a:prstGeom>
          </p:spPr>
        </p:pic>
        <p:sp>
          <p:nvSpPr>
            <p:cNvPr id="31" name="TextBox 30"/>
            <p:cNvSpPr txBox="1"/>
            <p:nvPr/>
          </p:nvSpPr>
          <p:spPr>
            <a:xfrm>
              <a:off x="635777" y="5836477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hop</a:t>
              </a:r>
            </a:p>
          </p:txBody>
        </p:sp>
      </p:grpSp>
      <p:grpSp>
        <p:nvGrpSpPr>
          <p:cNvPr id="27" name="top"/>
          <p:cNvGrpSpPr/>
          <p:nvPr/>
        </p:nvGrpSpPr>
        <p:grpSpPr>
          <a:xfrm>
            <a:off x="6620324" y="4814451"/>
            <a:ext cx="1768026" cy="1278374"/>
            <a:chOff x="6522005" y="4656707"/>
            <a:chExt cx="1768026" cy="1278374"/>
          </a:xfrm>
        </p:grpSpPr>
        <p:pic>
          <p:nvPicPr>
            <p:cNvPr id="18" name="TOP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58096" y="4656707"/>
              <a:ext cx="1231935" cy="1278374"/>
            </a:xfrm>
            <a:prstGeom prst="rect">
              <a:avLst/>
            </a:prstGeom>
          </p:spPr>
        </p:pic>
        <p:sp>
          <p:nvSpPr>
            <p:cNvPr id="34" name="TextBox 33"/>
            <p:cNvSpPr txBox="1"/>
            <p:nvPr/>
          </p:nvSpPr>
          <p:spPr>
            <a:xfrm>
              <a:off x="6522005" y="5627304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top</a:t>
              </a:r>
            </a:p>
          </p:txBody>
        </p:sp>
      </p:grpSp>
      <p:grpSp>
        <p:nvGrpSpPr>
          <p:cNvPr id="9216" name="hat"/>
          <p:cNvGrpSpPr/>
          <p:nvPr/>
        </p:nvGrpSpPr>
        <p:grpSpPr>
          <a:xfrm>
            <a:off x="7199283" y="3308350"/>
            <a:ext cx="1090748" cy="1229244"/>
            <a:chOff x="7199283" y="3308350"/>
            <a:chExt cx="1090748" cy="1229244"/>
          </a:xfrm>
        </p:grpSpPr>
        <p:pic>
          <p:nvPicPr>
            <p:cNvPr id="4" name="Hat"/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17849" y="3308350"/>
              <a:ext cx="1072182" cy="914400"/>
            </a:xfrm>
            <a:prstGeom prst="rect">
              <a:avLst/>
            </a:prstGeom>
          </p:spPr>
        </p:pic>
        <p:sp>
          <p:nvSpPr>
            <p:cNvPr id="35" name="TextBox 34"/>
            <p:cNvSpPr txBox="1"/>
            <p:nvPr/>
          </p:nvSpPr>
          <p:spPr>
            <a:xfrm>
              <a:off x="7199283" y="4229817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hat</a:t>
              </a:r>
            </a:p>
          </p:txBody>
        </p:sp>
      </p:grpSp>
      <p:grpSp>
        <p:nvGrpSpPr>
          <p:cNvPr id="9217" name="sit"/>
          <p:cNvGrpSpPr/>
          <p:nvPr/>
        </p:nvGrpSpPr>
        <p:grpSpPr>
          <a:xfrm>
            <a:off x="6893337" y="1528827"/>
            <a:ext cx="1359563" cy="1345566"/>
            <a:chOff x="6893337" y="1528827"/>
            <a:chExt cx="1359563" cy="1345566"/>
          </a:xfrm>
        </p:grpSpPr>
        <p:pic>
          <p:nvPicPr>
            <p:cNvPr id="20" name="SIT"/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17849" y="1528827"/>
              <a:ext cx="1035051" cy="1345566"/>
            </a:xfrm>
            <a:prstGeom prst="rect">
              <a:avLst/>
            </a:prstGeom>
          </p:spPr>
        </p:pic>
        <p:sp>
          <p:nvSpPr>
            <p:cNvPr id="36" name="TextBox 35"/>
            <p:cNvSpPr txBox="1"/>
            <p:nvPr/>
          </p:nvSpPr>
          <p:spPr>
            <a:xfrm>
              <a:off x="6893337" y="1644873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sit</a:t>
              </a:r>
            </a:p>
          </p:txBody>
        </p:sp>
      </p:grpSp>
      <p:grpSp>
        <p:nvGrpSpPr>
          <p:cNvPr id="37" name="peg"/>
          <p:cNvGrpSpPr/>
          <p:nvPr/>
        </p:nvGrpSpPr>
        <p:grpSpPr>
          <a:xfrm>
            <a:off x="614319" y="2990850"/>
            <a:ext cx="1643063" cy="1106103"/>
            <a:chOff x="733490" y="1409630"/>
            <a:chExt cx="1643063" cy="1106103"/>
          </a:xfrm>
        </p:grpSpPr>
        <p:pic>
          <p:nvPicPr>
            <p:cNvPr id="38" name="PEG"/>
            <p:cNvPicPr>
              <a:picLocks noChangeAspect="1"/>
            </p:cNvPicPr>
            <p:nvPr/>
          </p:nvPicPr>
          <p:blipFill rotWithShape="1">
            <a:blip r:embed="rId8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864" t="73351"/>
            <a:stretch/>
          </p:blipFill>
          <p:spPr>
            <a:xfrm>
              <a:off x="733490" y="1409630"/>
              <a:ext cx="1643063" cy="765995"/>
            </a:xfrm>
            <a:prstGeom prst="rect">
              <a:avLst/>
            </a:prstGeom>
          </p:spPr>
        </p:pic>
        <p:sp>
          <p:nvSpPr>
            <p:cNvPr id="39" name="TextBox 38"/>
            <p:cNvSpPr txBox="1"/>
            <p:nvPr/>
          </p:nvSpPr>
          <p:spPr>
            <a:xfrm>
              <a:off x="1021769" y="2207956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peg</a:t>
              </a:r>
            </a:p>
          </p:txBody>
        </p:sp>
      </p:grpSp>
      <p:sp>
        <p:nvSpPr>
          <p:cNvPr id="32" name="Arrow: Right 3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A53631D-43D2-403A-91F0-387435292A44}"/>
              </a:ext>
            </a:extLst>
          </p:cNvPr>
          <p:cNvSpPr/>
          <p:nvPr/>
        </p:nvSpPr>
        <p:spPr>
          <a:xfrm>
            <a:off x="7771938" y="576803"/>
            <a:ext cx="820580" cy="567244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  <a:endParaRPr lang="en-GB" dirty="0"/>
          </a:p>
        </p:txBody>
      </p:sp>
      <p:sp>
        <p:nvSpPr>
          <p:cNvPr id="41" name="Arrow: Left 40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E8EAE29C-5DEE-4BA3-A8D0-6ECE47FB9C4C}"/>
              </a:ext>
            </a:extLst>
          </p:cNvPr>
          <p:cNvSpPr/>
          <p:nvPr/>
        </p:nvSpPr>
        <p:spPr>
          <a:xfrm>
            <a:off x="558801" y="597947"/>
            <a:ext cx="813262" cy="546100"/>
          </a:xfrm>
          <a:prstGeom prst="lef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back</a:t>
            </a:r>
            <a:endParaRPr lang="en-GB" dirty="0"/>
          </a:p>
        </p:txBody>
      </p:sp>
      <p:sp>
        <p:nvSpPr>
          <p:cNvPr id="42" name="Title 20">
            <a:extLst>
              <a:ext uri="{FF2B5EF4-FFF2-40B4-BE49-F238E27FC236}">
                <a16:creationId xmlns:a16="http://schemas.microsoft.com/office/drawing/2014/main" id="{F78862A1-EDC5-414F-9805-7084BD40AA0F}"/>
              </a:ext>
            </a:extLst>
          </p:cNvPr>
          <p:cNvSpPr txBox="1">
            <a:spLocks/>
          </p:cNvSpPr>
          <p:nvPr/>
        </p:nvSpPr>
        <p:spPr bwMode="auto">
          <a:xfrm>
            <a:off x="823417" y="3160712"/>
            <a:ext cx="1224865" cy="821594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1500" dirty="0">
                <a:solidFill>
                  <a:srgbClr val="EC2C2C"/>
                </a:solidFill>
                <a:latin typeface="Twinkl" pitchFamily="2" charset="0"/>
              </a:rPr>
              <a:t>X</a:t>
            </a:r>
            <a:endParaRPr lang="en-GB" altLang="en-US" sz="11500" dirty="0">
              <a:solidFill>
                <a:srgbClr val="EC2C2C"/>
              </a:solidFill>
            </a:endParaRPr>
          </a:p>
        </p:txBody>
      </p:sp>
      <p:sp>
        <p:nvSpPr>
          <p:cNvPr id="43" name="Title 20">
            <a:extLst>
              <a:ext uri="{FF2B5EF4-FFF2-40B4-BE49-F238E27FC236}">
                <a16:creationId xmlns:a16="http://schemas.microsoft.com/office/drawing/2014/main" id="{11C7FA44-B3AD-4E29-A154-CD60D284D8CD}"/>
              </a:ext>
            </a:extLst>
          </p:cNvPr>
          <p:cNvSpPr txBox="1">
            <a:spLocks/>
          </p:cNvSpPr>
          <p:nvPr/>
        </p:nvSpPr>
        <p:spPr bwMode="auto">
          <a:xfrm>
            <a:off x="7156415" y="3493192"/>
            <a:ext cx="1224865" cy="821594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1500" dirty="0">
                <a:solidFill>
                  <a:srgbClr val="EC2C2C"/>
                </a:solidFill>
                <a:latin typeface="Twinkl" pitchFamily="2" charset="0"/>
              </a:rPr>
              <a:t>X</a:t>
            </a:r>
            <a:endParaRPr lang="en-GB" altLang="en-US" sz="11500" dirty="0">
              <a:solidFill>
                <a:srgbClr val="EC2C2C"/>
              </a:solidFill>
            </a:endParaRPr>
          </a:p>
        </p:txBody>
      </p:sp>
      <p:sp>
        <p:nvSpPr>
          <p:cNvPr id="44" name="Title 20">
            <a:extLst>
              <a:ext uri="{FF2B5EF4-FFF2-40B4-BE49-F238E27FC236}">
                <a16:creationId xmlns:a16="http://schemas.microsoft.com/office/drawing/2014/main" id="{FABD9DEF-AD95-4F54-91CC-C854E51898F4}"/>
              </a:ext>
            </a:extLst>
          </p:cNvPr>
          <p:cNvSpPr txBox="1">
            <a:spLocks/>
          </p:cNvSpPr>
          <p:nvPr/>
        </p:nvSpPr>
        <p:spPr bwMode="auto">
          <a:xfrm>
            <a:off x="7180153" y="2019807"/>
            <a:ext cx="1224865" cy="821594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1500" dirty="0">
                <a:solidFill>
                  <a:srgbClr val="EC2C2C"/>
                </a:solidFill>
                <a:latin typeface="Twinkl" pitchFamily="2" charset="0"/>
              </a:rPr>
              <a:t>X</a:t>
            </a:r>
            <a:endParaRPr lang="en-GB" altLang="en-US" sz="11500" dirty="0">
              <a:solidFill>
                <a:srgbClr val="EC2C2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3126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2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1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2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1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7 L 0.24115 0.21389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49" y="10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11111E-6 L -0.21233 -0.22269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25" y="-11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96296E-6 L 0.33594 -0.02893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788" y="-1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504825"/>
            <a:ext cx="8220075" cy="711200"/>
          </a:xfrm>
        </p:spPr>
        <p:txBody>
          <a:bodyPr/>
          <a:lstStyle/>
          <a:p>
            <a:pPr algn="ctr" eaLnBrk="1" hangingPunct="1"/>
            <a:r>
              <a:rPr lang="en-GB" altLang="en-US" sz="2000" b="0" dirty="0">
                <a:latin typeface="Twinkl" pitchFamily="2" charset="0"/>
              </a:rPr>
              <a:t>Click the words that rhyme with </a:t>
            </a:r>
            <a:r>
              <a:rPr lang="en-GB" altLang="en-US" sz="2000" dirty="0">
                <a:latin typeface="Twinkl" pitchFamily="2" charset="0"/>
              </a:rPr>
              <a:t>sun</a:t>
            </a:r>
            <a:r>
              <a:rPr lang="en-GB" altLang="en-US" sz="2000" b="0" dirty="0">
                <a:latin typeface="Twinkl" pitchFamily="2" charset="0"/>
              </a:rPr>
              <a:t>.</a:t>
            </a:r>
            <a:endParaRPr lang="en-GB" altLang="en-US" sz="2000" b="0" dirty="0"/>
          </a:p>
        </p:txBody>
      </p:sp>
      <p:sp>
        <p:nvSpPr>
          <p:cNvPr id="6" name="Rectangle 5"/>
          <p:cNvSpPr/>
          <p:nvPr/>
        </p:nvSpPr>
        <p:spPr>
          <a:xfrm>
            <a:off x="2508250" y="1527175"/>
            <a:ext cx="4117975" cy="4668838"/>
          </a:xfrm>
          <a:prstGeom prst="rect">
            <a:avLst/>
          </a:prstGeom>
          <a:solidFill>
            <a:schemeClr val="bg1"/>
          </a:solidFill>
          <a:ln w="38100">
            <a:solidFill>
              <a:srgbClr val="87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7" name="Oval 6"/>
          <p:cNvSpPr/>
          <p:nvPr/>
        </p:nvSpPr>
        <p:spPr bwMode="auto">
          <a:xfrm>
            <a:off x="4024313" y="1101725"/>
            <a:ext cx="1095375" cy="1092200"/>
          </a:xfrm>
          <a:prstGeom prst="ellipse">
            <a:avLst/>
          </a:prstGeom>
          <a:solidFill>
            <a:srgbClr val="699327"/>
          </a:solidFill>
          <a:ln w="38100">
            <a:solidFill>
              <a:srgbClr val="87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8" name="Title 20"/>
          <p:cNvSpPr>
            <a:spLocks/>
          </p:cNvSpPr>
          <p:nvPr/>
        </p:nvSpPr>
        <p:spPr bwMode="auto">
          <a:xfrm>
            <a:off x="384175" y="3308350"/>
            <a:ext cx="1643063" cy="10033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3800" b="1">
              <a:solidFill>
                <a:srgbClr val="BC0105"/>
              </a:solidFill>
              <a:latin typeface="Twinkl ExtraBold" pitchFamily="2" charset="0"/>
            </a:endParaRPr>
          </a:p>
        </p:txBody>
      </p:sp>
      <p:sp>
        <p:nvSpPr>
          <p:cNvPr id="2" name="Rectangle: Rounded Corners 1"/>
          <p:cNvSpPr/>
          <p:nvPr/>
        </p:nvSpPr>
        <p:spPr>
          <a:xfrm>
            <a:off x="3967163" y="1892300"/>
            <a:ext cx="1200150" cy="444500"/>
          </a:xfrm>
          <a:prstGeom prst="roundRect">
            <a:avLst/>
          </a:prstGeom>
          <a:solidFill>
            <a:srgbClr val="87BD33"/>
          </a:solidFill>
          <a:ln>
            <a:solidFill>
              <a:srgbClr val="87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dirty="0"/>
              <a:t>sun</a:t>
            </a:r>
            <a:endParaRPr lang="en-GB" dirty="0"/>
          </a:p>
        </p:txBody>
      </p:sp>
      <p:pic>
        <p:nvPicPr>
          <p:cNvPr id="19" name="Sun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252" y="1214913"/>
            <a:ext cx="656551" cy="624524"/>
          </a:xfrm>
          <a:prstGeom prst="rect">
            <a:avLst/>
          </a:prstGeom>
        </p:spPr>
      </p:pic>
      <p:grpSp>
        <p:nvGrpSpPr>
          <p:cNvPr id="9217" name="cup"/>
          <p:cNvGrpSpPr/>
          <p:nvPr/>
        </p:nvGrpSpPr>
        <p:grpSpPr>
          <a:xfrm>
            <a:off x="817758" y="1417794"/>
            <a:ext cx="1423380" cy="1487870"/>
            <a:chOff x="817758" y="1417794"/>
            <a:chExt cx="1423380" cy="1487870"/>
          </a:xfrm>
        </p:grpSpPr>
        <p:pic>
          <p:nvPicPr>
            <p:cNvPr id="25" name="cup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7758" y="1417794"/>
              <a:ext cx="1423380" cy="1135275"/>
            </a:xfrm>
            <a:prstGeom prst="rect">
              <a:avLst/>
            </a:prstGeom>
          </p:spPr>
        </p:pic>
        <p:sp>
          <p:nvSpPr>
            <p:cNvPr id="36" name="TextBox 35"/>
            <p:cNvSpPr txBox="1"/>
            <p:nvPr/>
          </p:nvSpPr>
          <p:spPr>
            <a:xfrm>
              <a:off x="901272" y="2597887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cup</a:t>
              </a:r>
            </a:p>
          </p:txBody>
        </p:sp>
      </p:grpSp>
      <p:grpSp>
        <p:nvGrpSpPr>
          <p:cNvPr id="9219" name="rock"/>
          <p:cNvGrpSpPr/>
          <p:nvPr/>
        </p:nvGrpSpPr>
        <p:grpSpPr>
          <a:xfrm>
            <a:off x="733490" y="3216727"/>
            <a:ext cx="1586080" cy="1221504"/>
            <a:chOff x="733490" y="3216727"/>
            <a:chExt cx="1586080" cy="1221504"/>
          </a:xfrm>
        </p:grpSpPr>
        <p:pic>
          <p:nvPicPr>
            <p:cNvPr id="21" name="rock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3490" y="3216727"/>
              <a:ext cx="1586080" cy="934725"/>
            </a:xfrm>
            <a:prstGeom prst="rect">
              <a:avLst/>
            </a:prstGeom>
          </p:spPr>
        </p:pic>
        <p:sp>
          <p:nvSpPr>
            <p:cNvPr id="37" name="TextBox 36"/>
            <p:cNvSpPr txBox="1"/>
            <p:nvPr/>
          </p:nvSpPr>
          <p:spPr>
            <a:xfrm>
              <a:off x="956919" y="4130454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rock</a:t>
              </a:r>
            </a:p>
          </p:txBody>
        </p:sp>
      </p:grpSp>
      <p:grpSp>
        <p:nvGrpSpPr>
          <p:cNvPr id="9220" name="fun"/>
          <p:cNvGrpSpPr/>
          <p:nvPr/>
        </p:nvGrpSpPr>
        <p:grpSpPr>
          <a:xfrm>
            <a:off x="691528" y="4877117"/>
            <a:ext cx="1659176" cy="1472784"/>
            <a:chOff x="691528" y="4877117"/>
            <a:chExt cx="1659176" cy="1472784"/>
          </a:xfrm>
        </p:grpSpPr>
        <p:grpSp>
          <p:nvGrpSpPr>
            <p:cNvPr id="14" name="Fun"/>
            <p:cNvGrpSpPr/>
            <p:nvPr/>
          </p:nvGrpSpPr>
          <p:grpSpPr>
            <a:xfrm>
              <a:off x="691528" y="4877117"/>
              <a:ext cx="1659176" cy="1202587"/>
              <a:chOff x="1529125" y="3260418"/>
              <a:chExt cx="2174379" cy="1576011"/>
            </a:xfrm>
          </p:grpSpPr>
          <p:pic>
            <p:nvPicPr>
              <p:cNvPr id="8" name="Picture 7"/>
              <p:cNvPicPr>
                <a:picLocks noChangeAspect="1"/>
              </p:cNvPicPr>
              <p:nvPr/>
            </p:nvPicPr>
            <p:blipFill>
              <a:blip r:embed="rId5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29125" y="3303183"/>
                <a:ext cx="979125" cy="1527175"/>
              </a:xfrm>
              <a:prstGeom prst="rect">
                <a:avLst/>
              </a:prstGeom>
            </p:spPr>
          </p:pic>
          <p:pic>
            <p:nvPicPr>
              <p:cNvPr id="10" name="Picture 9"/>
              <p:cNvPicPr>
                <a:picLocks noChangeAspect="1"/>
              </p:cNvPicPr>
              <p:nvPr/>
            </p:nvPicPr>
            <p:blipFill>
              <a:blip r:embed="rId6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>
                <a:off x="2838090" y="3297110"/>
                <a:ext cx="865414" cy="1539319"/>
              </a:xfrm>
              <a:prstGeom prst="rect">
                <a:avLst/>
              </a:prstGeom>
            </p:spPr>
          </p:pic>
          <p:pic>
            <p:nvPicPr>
              <p:cNvPr id="13" name="Picture 12"/>
              <p:cNvPicPr>
                <a:picLocks noChangeAspect="1"/>
              </p:cNvPicPr>
              <p:nvPr/>
            </p:nvPicPr>
            <p:blipFill>
              <a:blip r:embed="rId7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357078" y="3260418"/>
                <a:ext cx="599733" cy="1572976"/>
              </a:xfrm>
              <a:prstGeom prst="rect">
                <a:avLst/>
              </a:prstGeom>
            </p:spPr>
          </p:pic>
        </p:grpSp>
        <p:sp>
          <p:nvSpPr>
            <p:cNvPr id="38" name="TextBox 37"/>
            <p:cNvSpPr txBox="1"/>
            <p:nvPr/>
          </p:nvSpPr>
          <p:spPr>
            <a:xfrm>
              <a:off x="1016028" y="6042124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fun</a:t>
              </a:r>
            </a:p>
          </p:txBody>
        </p:sp>
      </p:grpSp>
      <p:grpSp>
        <p:nvGrpSpPr>
          <p:cNvPr id="9221" name="log"/>
          <p:cNvGrpSpPr/>
          <p:nvPr/>
        </p:nvGrpSpPr>
        <p:grpSpPr>
          <a:xfrm>
            <a:off x="6510174" y="5135975"/>
            <a:ext cx="1909956" cy="853276"/>
            <a:chOff x="6510174" y="5135975"/>
            <a:chExt cx="1909956" cy="853276"/>
          </a:xfrm>
        </p:grpSpPr>
        <p:pic>
          <p:nvPicPr>
            <p:cNvPr id="27" name="log"/>
            <p:cNvPicPr>
              <a:picLocks noChangeAspect="1"/>
            </p:cNvPicPr>
            <p:nvPr/>
          </p:nvPicPr>
          <p:blipFill>
            <a:blip r:embed="rId8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7525" y="5289864"/>
              <a:ext cx="1482605" cy="699387"/>
            </a:xfrm>
            <a:prstGeom prst="rect">
              <a:avLst/>
            </a:prstGeom>
          </p:spPr>
        </p:pic>
        <p:sp>
          <p:nvSpPr>
            <p:cNvPr id="39" name="TextBox 38"/>
            <p:cNvSpPr txBox="1"/>
            <p:nvPr/>
          </p:nvSpPr>
          <p:spPr>
            <a:xfrm>
              <a:off x="6510174" y="5135975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log</a:t>
              </a:r>
            </a:p>
          </p:txBody>
        </p:sp>
      </p:grpSp>
      <p:grpSp>
        <p:nvGrpSpPr>
          <p:cNvPr id="9222" name="bun"/>
          <p:cNvGrpSpPr/>
          <p:nvPr/>
        </p:nvGrpSpPr>
        <p:grpSpPr>
          <a:xfrm>
            <a:off x="6937525" y="3449992"/>
            <a:ext cx="1519511" cy="1491643"/>
            <a:chOff x="6937525" y="3449992"/>
            <a:chExt cx="1519511" cy="1491643"/>
          </a:xfrm>
        </p:grpSpPr>
        <p:pic>
          <p:nvPicPr>
            <p:cNvPr id="9216" name="bun"/>
            <p:cNvPicPr>
              <a:picLocks noChangeAspect="1"/>
            </p:cNvPicPr>
            <p:nvPr/>
          </p:nvPicPr>
          <p:blipFill>
            <a:blip r:embed="rId9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7525" y="3449992"/>
              <a:ext cx="1519511" cy="1175285"/>
            </a:xfrm>
            <a:prstGeom prst="rect">
              <a:avLst/>
            </a:prstGeom>
          </p:spPr>
        </p:pic>
        <p:sp>
          <p:nvSpPr>
            <p:cNvPr id="40" name="TextBox 39"/>
            <p:cNvSpPr txBox="1"/>
            <p:nvPr/>
          </p:nvSpPr>
          <p:spPr>
            <a:xfrm>
              <a:off x="7247452" y="4633858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bun</a:t>
              </a:r>
            </a:p>
          </p:txBody>
        </p:sp>
      </p:grpSp>
      <p:grpSp>
        <p:nvGrpSpPr>
          <p:cNvPr id="9223" name="run"/>
          <p:cNvGrpSpPr/>
          <p:nvPr/>
        </p:nvGrpSpPr>
        <p:grpSpPr>
          <a:xfrm>
            <a:off x="7107237" y="1423970"/>
            <a:ext cx="1125966" cy="1825660"/>
            <a:chOff x="7107237" y="1423970"/>
            <a:chExt cx="1125966" cy="1825660"/>
          </a:xfrm>
        </p:grpSpPr>
        <p:pic>
          <p:nvPicPr>
            <p:cNvPr id="30" name="run"/>
            <p:cNvPicPr>
              <a:picLocks noChangeAspect="1"/>
            </p:cNvPicPr>
            <p:nvPr/>
          </p:nvPicPr>
          <p:blipFill>
            <a:blip r:embed="rId10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07237" y="1423970"/>
              <a:ext cx="1102294" cy="1825660"/>
            </a:xfrm>
            <a:prstGeom prst="rect">
              <a:avLst/>
            </a:prstGeom>
          </p:spPr>
        </p:pic>
        <p:sp>
          <p:nvSpPr>
            <p:cNvPr id="41" name="TextBox 40"/>
            <p:cNvSpPr txBox="1"/>
            <p:nvPr/>
          </p:nvSpPr>
          <p:spPr>
            <a:xfrm>
              <a:off x="7161021" y="2914842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run</a:t>
              </a:r>
            </a:p>
          </p:txBody>
        </p:sp>
      </p:grpSp>
      <p:sp>
        <p:nvSpPr>
          <p:cNvPr id="34" name="Arrow: Right 33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A976C114-2D7D-4D85-9A8D-73979729C98D}"/>
              </a:ext>
            </a:extLst>
          </p:cNvPr>
          <p:cNvSpPr/>
          <p:nvPr/>
        </p:nvSpPr>
        <p:spPr>
          <a:xfrm>
            <a:off x="7771938" y="576803"/>
            <a:ext cx="820580" cy="567244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  <a:endParaRPr lang="en-GB" dirty="0"/>
          </a:p>
        </p:txBody>
      </p:sp>
      <p:sp>
        <p:nvSpPr>
          <p:cNvPr id="35" name="Arrow: Left 34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0FAF963A-97FA-4CE4-9A15-BDD362E93381}"/>
              </a:ext>
            </a:extLst>
          </p:cNvPr>
          <p:cNvSpPr/>
          <p:nvPr/>
        </p:nvSpPr>
        <p:spPr>
          <a:xfrm>
            <a:off x="558801" y="597947"/>
            <a:ext cx="813262" cy="546100"/>
          </a:xfrm>
          <a:prstGeom prst="lef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back</a:t>
            </a:r>
            <a:endParaRPr lang="en-GB" dirty="0"/>
          </a:p>
        </p:txBody>
      </p:sp>
      <p:sp>
        <p:nvSpPr>
          <p:cNvPr id="42" name="Title 20">
            <a:extLst>
              <a:ext uri="{FF2B5EF4-FFF2-40B4-BE49-F238E27FC236}">
                <a16:creationId xmlns:a16="http://schemas.microsoft.com/office/drawing/2014/main" id="{91333CB3-8E67-4DE1-85FA-70A5659EE1C5}"/>
              </a:ext>
            </a:extLst>
          </p:cNvPr>
          <p:cNvSpPr txBox="1">
            <a:spLocks/>
          </p:cNvSpPr>
          <p:nvPr/>
        </p:nvSpPr>
        <p:spPr bwMode="auto">
          <a:xfrm>
            <a:off x="896713" y="3331016"/>
            <a:ext cx="1224865" cy="821594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1500" dirty="0">
                <a:solidFill>
                  <a:srgbClr val="EC2C2C"/>
                </a:solidFill>
                <a:latin typeface="Twinkl" pitchFamily="2" charset="0"/>
              </a:rPr>
              <a:t>X</a:t>
            </a:r>
            <a:endParaRPr lang="en-GB" altLang="en-US" sz="11500" dirty="0">
              <a:solidFill>
                <a:srgbClr val="EC2C2C"/>
              </a:solidFill>
            </a:endParaRPr>
          </a:p>
        </p:txBody>
      </p:sp>
      <p:sp>
        <p:nvSpPr>
          <p:cNvPr id="43" name="Title 20">
            <a:extLst>
              <a:ext uri="{FF2B5EF4-FFF2-40B4-BE49-F238E27FC236}">
                <a16:creationId xmlns:a16="http://schemas.microsoft.com/office/drawing/2014/main" id="{C5A95D06-5BF6-44D3-B652-E3FFA609114A}"/>
              </a:ext>
            </a:extLst>
          </p:cNvPr>
          <p:cNvSpPr txBox="1">
            <a:spLocks/>
          </p:cNvSpPr>
          <p:nvPr/>
        </p:nvSpPr>
        <p:spPr bwMode="auto">
          <a:xfrm>
            <a:off x="7159505" y="5270619"/>
            <a:ext cx="1224865" cy="821594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1500" dirty="0">
                <a:solidFill>
                  <a:srgbClr val="EC2C2C"/>
                </a:solidFill>
                <a:latin typeface="Twinkl" pitchFamily="2" charset="0"/>
              </a:rPr>
              <a:t>X</a:t>
            </a:r>
            <a:endParaRPr lang="en-GB" altLang="en-US" sz="11500" dirty="0">
              <a:solidFill>
                <a:srgbClr val="EC2C2C"/>
              </a:solidFill>
            </a:endParaRPr>
          </a:p>
        </p:txBody>
      </p:sp>
      <p:sp>
        <p:nvSpPr>
          <p:cNvPr id="44" name="Title 20">
            <a:extLst>
              <a:ext uri="{FF2B5EF4-FFF2-40B4-BE49-F238E27FC236}">
                <a16:creationId xmlns:a16="http://schemas.microsoft.com/office/drawing/2014/main" id="{A97D32B6-9DC5-41C0-B015-D4404E694F35}"/>
              </a:ext>
            </a:extLst>
          </p:cNvPr>
          <p:cNvSpPr txBox="1">
            <a:spLocks/>
          </p:cNvSpPr>
          <p:nvPr/>
        </p:nvSpPr>
        <p:spPr bwMode="auto">
          <a:xfrm>
            <a:off x="817758" y="1497949"/>
            <a:ext cx="1224865" cy="821594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1500" dirty="0">
                <a:solidFill>
                  <a:srgbClr val="EC2C2C"/>
                </a:solidFill>
                <a:latin typeface="Twinkl" pitchFamily="2" charset="0"/>
              </a:rPr>
              <a:t>X</a:t>
            </a:r>
            <a:endParaRPr lang="en-GB" altLang="en-US" sz="11500" dirty="0">
              <a:solidFill>
                <a:srgbClr val="EC2C2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0781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2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2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2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2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1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2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44444E-6 L -0.34167 0.1416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083" y="7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22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92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7.40741E-7 L -0.20747 0.15278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82" y="7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23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92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48148E-6 L 0.23889 -0.31458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44" y="-15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20"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504825"/>
            <a:ext cx="8220075" cy="711200"/>
          </a:xfrm>
        </p:spPr>
        <p:txBody>
          <a:bodyPr/>
          <a:lstStyle/>
          <a:p>
            <a:pPr algn="ctr" eaLnBrk="1" hangingPunct="1"/>
            <a:r>
              <a:rPr lang="en-GB" altLang="en-US" sz="2000" b="0" dirty="0">
                <a:latin typeface="Twinkl" pitchFamily="2" charset="0"/>
              </a:rPr>
              <a:t>Click the words that rhyme with </a:t>
            </a:r>
            <a:r>
              <a:rPr lang="en-GB" altLang="en-US" sz="2000" dirty="0">
                <a:latin typeface="Twinkl" pitchFamily="2" charset="0"/>
              </a:rPr>
              <a:t>rock</a:t>
            </a:r>
            <a:r>
              <a:rPr lang="en-GB" altLang="en-US" sz="2000" b="0" dirty="0">
                <a:latin typeface="Twinkl" pitchFamily="2" charset="0"/>
              </a:rPr>
              <a:t>.</a:t>
            </a:r>
            <a:endParaRPr lang="en-GB" altLang="en-US" sz="2000" b="0" dirty="0"/>
          </a:p>
        </p:txBody>
      </p:sp>
      <p:sp>
        <p:nvSpPr>
          <p:cNvPr id="6" name="Rectangle 5"/>
          <p:cNvSpPr/>
          <p:nvPr/>
        </p:nvSpPr>
        <p:spPr>
          <a:xfrm>
            <a:off x="2508250" y="1527175"/>
            <a:ext cx="4117975" cy="4668838"/>
          </a:xfrm>
          <a:prstGeom prst="rect">
            <a:avLst/>
          </a:prstGeom>
          <a:solidFill>
            <a:schemeClr val="bg1"/>
          </a:solidFill>
          <a:ln w="38100">
            <a:solidFill>
              <a:srgbClr val="87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7" name="Oval 6"/>
          <p:cNvSpPr/>
          <p:nvPr/>
        </p:nvSpPr>
        <p:spPr bwMode="auto">
          <a:xfrm>
            <a:off x="4024313" y="1101725"/>
            <a:ext cx="1095375" cy="1092200"/>
          </a:xfrm>
          <a:prstGeom prst="ellipse">
            <a:avLst/>
          </a:prstGeom>
          <a:solidFill>
            <a:srgbClr val="699327"/>
          </a:solidFill>
          <a:ln w="38100">
            <a:solidFill>
              <a:srgbClr val="87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8" name="Title 20"/>
          <p:cNvSpPr>
            <a:spLocks/>
          </p:cNvSpPr>
          <p:nvPr/>
        </p:nvSpPr>
        <p:spPr bwMode="auto">
          <a:xfrm>
            <a:off x="384175" y="3308350"/>
            <a:ext cx="1643063" cy="10033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3800" b="1">
              <a:solidFill>
                <a:srgbClr val="BC0105"/>
              </a:solidFill>
              <a:latin typeface="Twinkl ExtraBold" pitchFamily="2" charset="0"/>
            </a:endParaRPr>
          </a:p>
        </p:txBody>
      </p:sp>
      <p:sp>
        <p:nvSpPr>
          <p:cNvPr id="2" name="Rectangle: Rounded Corners 1"/>
          <p:cNvSpPr/>
          <p:nvPr/>
        </p:nvSpPr>
        <p:spPr>
          <a:xfrm>
            <a:off x="3967163" y="1892300"/>
            <a:ext cx="1200150" cy="444500"/>
          </a:xfrm>
          <a:prstGeom prst="roundRect">
            <a:avLst/>
          </a:prstGeom>
          <a:solidFill>
            <a:srgbClr val="87BD33"/>
          </a:solidFill>
          <a:ln>
            <a:solidFill>
              <a:srgbClr val="87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dirty="0"/>
              <a:t>rock</a:t>
            </a:r>
            <a:endParaRPr lang="en-GB" dirty="0"/>
          </a:p>
        </p:txBody>
      </p:sp>
      <p:grpSp>
        <p:nvGrpSpPr>
          <p:cNvPr id="20" name="lock"/>
          <p:cNvGrpSpPr/>
          <p:nvPr/>
        </p:nvGrpSpPr>
        <p:grpSpPr>
          <a:xfrm>
            <a:off x="1100201" y="1551654"/>
            <a:ext cx="1072182" cy="1526166"/>
            <a:chOff x="919382" y="1527175"/>
            <a:chExt cx="1072182" cy="1526166"/>
          </a:xfrm>
        </p:grpSpPr>
        <p:sp>
          <p:nvSpPr>
            <p:cNvPr id="39" name="TextBox 38"/>
            <p:cNvSpPr txBox="1"/>
            <p:nvPr/>
          </p:nvSpPr>
          <p:spPr>
            <a:xfrm>
              <a:off x="919382" y="2745564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lock</a:t>
              </a:r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1713" y="1527175"/>
              <a:ext cx="869006" cy="1245486"/>
            </a:xfrm>
            <a:prstGeom prst="rect">
              <a:avLst/>
            </a:prstGeom>
          </p:spPr>
        </p:pic>
      </p:grpSp>
      <p:grpSp>
        <p:nvGrpSpPr>
          <p:cNvPr id="43" name="cup"/>
          <p:cNvGrpSpPr/>
          <p:nvPr/>
        </p:nvGrpSpPr>
        <p:grpSpPr>
          <a:xfrm>
            <a:off x="835868" y="4732114"/>
            <a:ext cx="1423380" cy="1487870"/>
            <a:chOff x="817758" y="1417794"/>
            <a:chExt cx="1423380" cy="1487870"/>
          </a:xfrm>
        </p:grpSpPr>
        <p:pic>
          <p:nvPicPr>
            <p:cNvPr id="44" name="cup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7758" y="1417794"/>
              <a:ext cx="1423380" cy="1135275"/>
            </a:xfrm>
            <a:prstGeom prst="rect">
              <a:avLst/>
            </a:prstGeom>
          </p:spPr>
        </p:pic>
        <p:sp>
          <p:nvSpPr>
            <p:cNvPr id="45" name="TextBox 44"/>
            <p:cNvSpPr txBox="1"/>
            <p:nvPr/>
          </p:nvSpPr>
          <p:spPr>
            <a:xfrm>
              <a:off x="901272" y="2597887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cup</a:t>
              </a:r>
            </a:p>
          </p:txBody>
        </p:sp>
      </p:grpSp>
      <p:grpSp>
        <p:nvGrpSpPr>
          <p:cNvPr id="22" name="sock"/>
          <p:cNvGrpSpPr/>
          <p:nvPr/>
        </p:nvGrpSpPr>
        <p:grpSpPr>
          <a:xfrm>
            <a:off x="400470" y="3096308"/>
            <a:ext cx="1400849" cy="1414492"/>
            <a:chOff x="2591116" y="1738687"/>
            <a:chExt cx="1400849" cy="1414492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00275" y="1738687"/>
              <a:ext cx="1091690" cy="1344545"/>
            </a:xfrm>
            <a:prstGeom prst="rect">
              <a:avLst/>
            </a:prstGeom>
          </p:spPr>
        </p:pic>
        <p:sp>
          <p:nvSpPr>
            <p:cNvPr id="48" name="TextBox 47"/>
            <p:cNvSpPr txBox="1"/>
            <p:nvPr/>
          </p:nvSpPr>
          <p:spPr>
            <a:xfrm>
              <a:off x="2591116" y="2845402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sock</a:t>
              </a:r>
            </a:p>
          </p:txBody>
        </p:sp>
      </p:grpSp>
      <p:grpSp>
        <p:nvGrpSpPr>
          <p:cNvPr id="24" name="clock"/>
          <p:cNvGrpSpPr/>
          <p:nvPr/>
        </p:nvGrpSpPr>
        <p:grpSpPr>
          <a:xfrm>
            <a:off x="7304122" y="4680696"/>
            <a:ext cx="1230724" cy="1513708"/>
            <a:chOff x="7041072" y="4732114"/>
            <a:chExt cx="1230724" cy="1513708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41072" y="4732114"/>
              <a:ext cx="1230724" cy="1229902"/>
            </a:xfrm>
            <a:prstGeom prst="rect">
              <a:avLst/>
            </a:prstGeom>
          </p:spPr>
        </p:pic>
        <p:sp>
          <p:nvSpPr>
            <p:cNvPr id="50" name="TextBox 49"/>
            <p:cNvSpPr txBox="1"/>
            <p:nvPr/>
          </p:nvSpPr>
          <p:spPr>
            <a:xfrm>
              <a:off x="7070106" y="5938045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clock</a:t>
              </a:r>
            </a:p>
          </p:txBody>
        </p:sp>
      </p:grpSp>
      <p:grpSp>
        <p:nvGrpSpPr>
          <p:cNvPr id="29" name="pin"/>
          <p:cNvGrpSpPr/>
          <p:nvPr/>
        </p:nvGrpSpPr>
        <p:grpSpPr>
          <a:xfrm>
            <a:off x="6890626" y="1527175"/>
            <a:ext cx="1381170" cy="1021137"/>
            <a:chOff x="6761118" y="1527175"/>
            <a:chExt cx="1381170" cy="1021137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97209" y="1527175"/>
              <a:ext cx="845079" cy="1021137"/>
            </a:xfrm>
            <a:prstGeom prst="rect">
              <a:avLst/>
            </a:prstGeom>
          </p:spPr>
        </p:pic>
        <p:sp>
          <p:nvSpPr>
            <p:cNvPr id="52" name="TextBox 51"/>
            <p:cNvSpPr txBox="1"/>
            <p:nvPr/>
          </p:nvSpPr>
          <p:spPr>
            <a:xfrm>
              <a:off x="6761118" y="1823009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pin</a:t>
              </a:r>
            </a:p>
          </p:txBody>
        </p:sp>
      </p:grpSp>
      <p:grpSp>
        <p:nvGrpSpPr>
          <p:cNvPr id="26" name="gift"/>
          <p:cNvGrpSpPr/>
          <p:nvPr/>
        </p:nvGrpSpPr>
        <p:grpSpPr>
          <a:xfrm>
            <a:off x="6847302" y="2695239"/>
            <a:ext cx="1260386" cy="1759894"/>
            <a:chOff x="7107237" y="2845402"/>
            <a:chExt cx="1260386" cy="1759894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42911" y="2845402"/>
              <a:ext cx="1224712" cy="1421004"/>
            </a:xfrm>
            <a:prstGeom prst="rect">
              <a:avLst/>
            </a:prstGeom>
          </p:spPr>
        </p:pic>
        <p:sp>
          <p:nvSpPr>
            <p:cNvPr id="53" name="TextBox 52"/>
            <p:cNvSpPr txBox="1"/>
            <p:nvPr/>
          </p:nvSpPr>
          <p:spPr>
            <a:xfrm>
              <a:off x="7107237" y="4297519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gift</a:t>
              </a:r>
            </a:p>
          </p:txBody>
        </p:sp>
      </p:grpSp>
      <p:pic>
        <p:nvPicPr>
          <p:cNvPr id="35" name="rock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2061" y="1344277"/>
            <a:ext cx="795222" cy="468648"/>
          </a:xfrm>
          <a:prstGeom prst="rect">
            <a:avLst/>
          </a:prstGeom>
        </p:spPr>
      </p:pic>
      <p:sp>
        <p:nvSpPr>
          <p:cNvPr id="30" name="Arrow: Right 29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C15D1D1-4739-4608-91FF-0A9521049052}"/>
              </a:ext>
            </a:extLst>
          </p:cNvPr>
          <p:cNvSpPr/>
          <p:nvPr/>
        </p:nvSpPr>
        <p:spPr>
          <a:xfrm>
            <a:off x="7771938" y="576803"/>
            <a:ext cx="820580" cy="567244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  <a:endParaRPr lang="en-GB" dirty="0"/>
          </a:p>
        </p:txBody>
      </p:sp>
      <p:sp>
        <p:nvSpPr>
          <p:cNvPr id="31" name="Arrow: Left 30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24B96F17-DD65-4CC7-A20C-C7FDE3269AAE}"/>
              </a:ext>
            </a:extLst>
          </p:cNvPr>
          <p:cNvSpPr/>
          <p:nvPr/>
        </p:nvSpPr>
        <p:spPr>
          <a:xfrm>
            <a:off x="558801" y="597947"/>
            <a:ext cx="813262" cy="546100"/>
          </a:xfrm>
          <a:prstGeom prst="lef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back</a:t>
            </a:r>
            <a:endParaRPr lang="en-GB" dirty="0"/>
          </a:p>
        </p:txBody>
      </p:sp>
      <p:sp>
        <p:nvSpPr>
          <p:cNvPr id="37" name="Title 20">
            <a:extLst>
              <a:ext uri="{FF2B5EF4-FFF2-40B4-BE49-F238E27FC236}">
                <a16:creationId xmlns:a16="http://schemas.microsoft.com/office/drawing/2014/main" id="{7CAF1221-FFDF-4B58-8E4C-9055AF7E51A3}"/>
              </a:ext>
            </a:extLst>
          </p:cNvPr>
          <p:cNvSpPr txBox="1">
            <a:spLocks/>
          </p:cNvSpPr>
          <p:nvPr/>
        </p:nvSpPr>
        <p:spPr bwMode="auto">
          <a:xfrm>
            <a:off x="860219" y="4958103"/>
            <a:ext cx="1224865" cy="821594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1500" dirty="0">
                <a:solidFill>
                  <a:srgbClr val="EC2C2C"/>
                </a:solidFill>
                <a:latin typeface="Twinkl" pitchFamily="2" charset="0"/>
              </a:rPr>
              <a:t>X</a:t>
            </a:r>
            <a:endParaRPr lang="en-GB" altLang="en-US" sz="11500" dirty="0">
              <a:solidFill>
                <a:srgbClr val="EC2C2C"/>
              </a:solidFill>
            </a:endParaRPr>
          </a:p>
        </p:txBody>
      </p:sp>
      <p:sp>
        <p:nvSpPr>
          <p:cNvPr id="38" name="Title 20">
            <a:extLst>
              <a:ext uri="{FF2B5EF4-FFF2-40B4-BE49-F238E27FC236}">
                <a16:creationId xmlns:a16="http://schemas.microsoft.com/office/drawing/2014/main" id="{404C0685-11F3-42DB-BD1C-EE946EAB7FCF}"/>
              </a:ext>
            </a:extLst>
          </p:cNvPr>
          <p:cNvSpPr txBox="1">
            <a:spLocks/>
          </p:cNvSpPr>
          <p:nvPr/>
        </p:nvSpPr>
        <p:spPr bwMode="auto">
          <a:xfrm>
            <a:off x="6847302" y="3144562"/>
            <a:ext cx="1224865" cy="821594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1500" dirty="0">
                <a:solidFill>
                  <a:srgbClr val="EC2C2C"/>
                </a:solidFill>
                <a:latin typeface="Twinkl" pitchFamily="2" charset="0"/>
              </a:rPr>
              <a:t>X</a:t>
            </a:r>
            <a:endParaRPr lang="en-GB" altLang="en-US" sz="11500" dirty="0">
              <a:solidFill>
                <a:srgbClr val="EC2C2C"/>
              </a:solidFill>
            </a:endParaRPr>
          </a:p>
        </p:txBody>
      </p:sp>
      <p:sp>
        <p:nvSpPr>
          <p:cNvPr id="40" name="Title 20">
            <a:extLst>
              <a:ext uri="{FF2B5EF4-FFF2-40B4-BE49-F238E27FC236}">
                <a16:creationId xmlns:a16="http://schemas.microsoft.com/office/drawing/2014/main" id="{0946A027-4C81-426A-983C-1CEE3AD8CDB7}"/>
              </a:ext>
            </a:extLst>
          </p:cNvPr>
          <p:cNvSpPr txBox="1">
            <a:spLocks/>
          </p:cNvSpPr>
          <p:nvPr/>
        </p:nvSpPr>
        <p:spPr bwMode="auto">
          <a:xfrm>
            <a:off x="7356541" y="1665348"/>
            <a:ext cx="1224865" cy="821594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1500" dirty="0">
                <a:solidFill>
                  <a:srgbClr val="EC2C2C"/>
                </a:solidFill>
                <a:latin typeface="Twinkl" pitchFamily="2" charset="0"/>
              </a:rPr>
              <a:t>X</a:t>
            </a:r>
            <a:endParaRPr lang="en-GB" altLang="en-US" sz="11500" dirty="0">
              <a:solidFill>
                <a:srgbClr val="EC2C2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003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5.55112E-17 L 0.32118 0.1680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59" y="8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07407E-6 L -0.25868 -0.03865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934" y="-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85185E-6 L 0.27136 0.1995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59" y="9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4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504825"/>
            <a:ext cx="8220075" cy="711200"/>
          </a:xfrm>
        </p:spPr>
        <p:txBody>
          <a:bodyPr/>
          <a:lstStyle/>
          <a:p>
            <a:pPr algn="ctr" eaLnBrk="1" hangingPunct="1"/>
            <a:r>
              <a:rPr lang="en-GB" altLang="en-US" sz="2000" b="0" dirty="0">
                <a:latin typeface="Twinkl" pitchFamily="2" charset="0"/>
              </a:rPr>
              <a:t>Click the words that rhyme with </a:t>
            </a:r>
            <a:r>
              <a:rPr lang="en-GB" altLang="en-US" sz="2000" dirty="0">
                <a:latin typeface="Twinkl" pitchFamily="2" charset="0"/>
              </a:rPr>
              <a:t>bug</a:t>
            </a:r>
            <a:r>
              <a:rPr lang="en-GB" altLang="en-US" sz="2000" b="0" dirty="0">
                <a:latin typeface="Twinkl" pitchFamily="2" charset="0"/>
              </a:rPr>
              <a:t>.</a:t>
            </a:r>
            <a:endParaRPr lang="en-GB" altLang="en-US" sz="2000" b="0" dirty="0"/>
          </a:p>
        </p:txBody>
      </p:sp>
      <p:sp>
        <p:nvSpPr>
          <p:cNvPr id="6" name="Rectangle 5"/>
          <p:cNvSpPr/>
          <p:nvPr/>
        </p:nvSpPr>
        <p:spPr>
          <a:xfrm>
            <a:off x="2508250" y="1527175"/>
            <a:ext cx="4117975" cy="4668838"/>
          </a:xfrm>
          <a:prstGeom prst="rect">
            <a:avLst/>
          </a:prstGeom>
          <a:solidFill>
            <a:schemeClr val="bg1"/>
          </a:solidFill>
          <a:ln w="38100">
            <a:solidFill>
              <a:srgbClr val="87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7" name="Oval 6"/>
          <p:cNvSpPr/>
          <p:nvPr/>
        </p:nvSpPr>
        <p:spPr bwMode="auto">
          <a:xfrm>
            <a:off x="4024313" y="1101725"/>
            <a:ext cx="1095375" cy="1092200"/>
          </a:xfrm>
          <a:prstGeom prst="ellipse">
            <a:avLst/>
          </a:prstGeom>
          <a:solidFill>
            <a:srgbClr val="699327"/>
          </a:solidFill>
          <a:ln w="38100">
            <a:solidFill>
              <a:srgbClr val="87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8" name="Title 20"/>
          <p:cNvSpPr>
            <a:spLocks/>
          </p:cNvSpPr>
          <p:nvPr/>
        </p:nvSpPr>
        <p:spPr bwMode="auto">
          <a:xfrm>
            <a:off x="384175" y="3308350"/>
            <a:ext cx="1643063" cy="10033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3800" b="1">
              <a:solidFill>
                <a:srgbClr val="BC0105"/>
              </a:solidFill>
              <a:latin typeface="Twinkl ExtraBold" pitchFamily="2" charset="0"/>
            </a:endParaRPr>
          </a:p>
        </p:txBody>
      </p:sp>
      <p:sp>
        <p:nvSpPr>
          <p:cNvPr id="2" name="Rectangle: Rounded Corners 1"/>
          <p:cNvSpPr/>
          <p:nvPr/>
        </p:nvSpPr>
        <p:spPr>
          <a:xfrm>
            <a:off x="3967163" y="1892300"/>
            <a:ext cx="1200150" cy="444500"/>
          </a:xfrm>
          <a:prstGeom prst="roundRect">
            <a:avLst/>
          </a:prstGeom>
          <a:solidFill>
            <a:srgbClr val="87BD33"/>
          </a:solidFill>
          <a:ln>
            <a:solidFill>
              <a:srgbClr val="87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dirty="0"/>
              <a:t>bug</a:t>
            </a:r>
            <a:endParaRPr lang="en-GB" dirty="0"/>
          </a:p>
        </p:txBody>
      </p:sp>
      <p:grpSp>
        <p:nvGrpSpPr>
          <p:cNvPr id="9217" name="rug"/>
          <p:cNvGrpSpPr/>
          <p:nvPr/>
        </p:nvGrpSpPr>
        <p:grpSpPr>
          <a:xfrm>
            <a:off x="610904" y="5136603"/>
            <a:ext cx="1897346" cy="821997"/>
            <a:chOff x="610904" y="5136603"/>
            <a:chExt cx="1897346" cy="821997"/>
          </a:xfrm>
        </p:grpSpPr>
        <p:sp>
          <p:nvSpPr>
            <p:cNvPr id="45" name="TextBox 44"/>
            <p:cNvSpPr txBox="1"/>
            <p:nvPr/>
          </p:nvSpPr>
          <p:spPr>
            <a:xfrm>
              <a:off x="1232074" y="5650823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rug</a:t>
              </a:r>
            </a:p>
          </p:txBody>
        </p:sp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0904" y="5136603"/>
              <a:ext cx="1897346" cy="717290"/>
            </a:xfrm>
            <a:prstGeom prst="rect">
              <a:avLst/>
            </a:prstGeom>
          </p:spPr>
        </p:pic>
      </p:grpSp>
      <p:grpSp>
        <p:nvGrpSpPr>
          <p:cNvPr id="9219" name="sad"/>
          <p:cNvGrpSpPr/>
          <p:nvPr/>
        </p:nvGrpSpPr>
        <p:grpSpPr>
          <a:xfrm>
            <a:off x="686043" y="1394939"/>
            <a:ext cx="1463663" cy="1704513"/>
            <a:chOff x="686043" y="1394939"/>
            <a:chExt cx="1463663" cy="1704513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043" y="1394939"/>
              <a:ext cx="631340" cy="1704513"/>
            </a:xfrm>
            <a:prstGeom prst="rect">
              <a:avLst/>
            </a:prstGeom>
          </p:spPr>
        </p:pic>
        <p:sp>
          <p:nvSpPr>
            <p:cNvPr id="47" name="TextBox 46"/>
            <p:cNvSpPr txBox="1"/>
            <p:nvPr/>
          </p:nvSpPr>
          <p:spPr>
            <a:xfrm>
              <a:off x="1077524" y="1649082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sad</a:t>
              </a:r>
            </a:p>
          </p:txBody>
        </p:sp>
      </p:grpSp>
      <p:grpSp>
        <p:nvGrpSpPr>
          <p:cNvPr id="9221" name="pig"/>
          <p:cNvGrpSpPr/>
          <p:nvPr/>
        </p:nvGrpSpPr>
        <p:grpSpPr>
          <a:xfrm>
            <a:off x="6435662" y="2980870"/>
            <a:ext cx="1769262" cy="1194293"/>
            <a:chOff x="6626225" y="3027327"/>
            <a:chExt cx="1769262" cy="1194293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28124" y="3027327"/>
              <a:ext cx="1367363" cy="1194293"/>
            </a:xfrm>
            <a:prstGeom prst="rect">
              <a:avLst/>
            </a:prstGeom>
          </p:spPr>
        </p:pic>
        <p:sp>
          <p:nvSpPr>
            <p:cNvPr id="49" name="TextBox 48"/>
            <p:cNvSpPr txBox="1"/>
            <p:nvPr/>
          </p:nvSpPr>
          <p:spPr>
            <a:xfrm>
              <a:off x="6626225" y="3754808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pig</a:t>
              </a:r>
            </a:p>
          </p:txBody>
        </p:sp>
      </p:grpSp>
      <p:grpSp>
        <p:nvGrpSpPr>
          <p:cNvPr id="9222" name="hug"/>
          <p:cNvGrpSpPr/>
          <p:nvPr/>
        </p:nvGrpSpPr>
        <p:grpSpPr>
          <a:xfrm>
            <a:off x="6647714" y="4458896"/>
            <a:ext cx="1930767" cy="1819922"/>
            <a:chOff x="6540916" y="4458896"/>
            <a:chExt cx="1930767" cy="1819922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34213" y="4458896"/>
              <a:ext cx="1437470" cy="1819922"/>
            </a:xfrm>
            <a:prstGeom prst="rect">
              <a:avLst/>
            </a:prstGeom>
          </p:spPr>
        </p:pic>
        <p:sp>
          <p:nvSpPr>
            <p:cNvPr id="51" name="TextBox 50"/>
            <p:cNvSpPr txBox="1"/>
            <p:nvPr/>
          </p:nvSpPr>
          <p:spPr>
            <a:xfrm>
              <a:off x="6540916" y="5214968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hug</a:t>
              </a:r>
            </a:p>
          </p:txBody>
        </p:sp>
      </p:grpSp>
      <p:grpSp>
        <p:nvGrpSpPr>
          <p:cNvPr id="9220" name="mug"/>
          <p:cNvGrpSpPr/>
          <p:nvPr/>
        </p:nvGrpSpPr>
        <p:grpSpPr>
          <a:xfrm>
            <a:off x="7228218" y="1389833"/>
            <a:ext cx="1176800" cy="1326344"/>
            <a:chOff x="7028124" y="1389833"/>
            <a:chExt cx="1176800" cy="1326344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18688" y="1737488"/>
              <a:ext cx="986236" cy="978689"/>
            </a:xfrm>
            <a:prstGeom prst="rect">
              <a:avLst/>
            </a:prstGeom>
          </p:spPr>
        </p:pic>
        <p:sp>
          <p:nvSpPr>
            <p:cNvPr id="54" name="TextBox 53"/>
            <p:cNvSpPr txBox="1"/>
            <p:nvPr/>
          </p:nvSpPr>
          <p:spPr>
            <a:xfrm>
              <a:off x="7028124" y="1389833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mug</a:t>
              </a:r>
            </a:p>
          </p:txBody>
        </p:sp>
      </p:grpSp>
      <p:grpSp>
        <p:nvGrpSpPr>
          <p:cNvPr id="9216" name="neck"/>
          <p:cNvGrpSpPr/>
          <p:nvPr/>
        </p:nvGrpSpPr>
        <p:grpSpPr>
          <a:xfrm>
            <a:off x="936812" y="2822890"/>
            <a:ext cx="1301762" cy="1881200"/>
            <a:chOff x="936812" y="2822890"/>
            <a:chExt cx="1301762" cy="1881200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2172" y="2822890"/>
              <a:ext cx="676402" cy="1881200"/>
            </a:xfrm>
            <a:prstGeom prst="rect">
              <a:avLst/>
            </a:prstGeom>
          </p:spPr>
        </p:pic>
        <p:sp>
          <p:nvSpPr>
            <p:cNvPr id="46" name="TextBox 45"/>
            <p:cNvSpPr txBox="1"/>
            <p:nvPr/>
          </p:nvSpPr>
          <p:spPr>
            <a:xfrm>
              <a:off x="936812" y="4283595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neck</a:t>
              </a:r>
            </a:p>
          </p:txBody>
        </p:sp>
        <p:cxnSp>
          <p:nvCxnSpPr>
            <p:cNvPr id="31" name="Straight Arrow Connector 30"/>
            <p:cNvCxnSpPr/>
            <p:nvPr/>
          </p:nvCxnSpPr>
          <p:spPr>
            <a:xfrm>
              <a:off x="1419635" y="3281716"/>
              <a:ext cx="295262" cy="45245"/>
            </a:xfrm>
            <a:prstGeom prst="straightConnector1">
              <a:avLst/>
            </a:prstGeom>
            <a:ln w="38100">
              <a:solidFill>
                <a:srgbClr val="69932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9224" name="Picture 9223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3569" y="1259980"/>
            <a:ext cx="647858" cy="569986"/>
          </a:xfrm>
          <a:prstGeom prst="rect">
            <a:avLst/>
          </a:prstGeom>
        </p:spPr>
      </p:pic>
      <p:sp>
        <p:nvSpPr>
          <p:cNvPr id="30" name="Arrow: Right 29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9D8B56E-3C86-4782-BB8D-6B9E42B01A94}"/>
              </a:ext>
            </a:extLst>
          </p:cNvPr>
          <p:cNvSpPr/>
          <p:nvPr/>
        </p:nvSpPr>
        <p:spPr>
          <a:xfrm>
            <a:off x="7771938" y="576803"/>
            <a:ext cx="820580" cy="567244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  <a:endParaRPr lang="en-GB" dirty="0"/>
          </a:p>
        </p:txBody>
      </p:sp>
      <p:sp>
        <p:nvSpPr>
          <p:cNvPr id="34" name="Arrow: Left 33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8027E8FB-FD75-40D0-8016-AACAD5AE396D}"/>
              </a:ext>
            </a:extLst>
          </p:cNvPr>
          <p:cNvSpPr/>
          <p:nvPr/>
        </p:nvSpPr>
        <p:spPr>
          <a:xfrm>
            <a:off x="558801" y="597947"/>
            <a:ext cx="813262" cy="546100"/>
          </a:xfrm>
          <a:prstGeom prst="lef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back</a:t>
            </a:r>
            <a:endParaRPr lang="en-GB" dirty="0"/>
          </a:p>
        </p:txBody>
      </p:sp>
      <p:sp>
        <p:nvSpPr>
          <p:cNvPr id="35" name="Title 20">
            <a:extLst>
              <a:ext uri="{FF2B5EF4-FFF2-40B4-BE49-F238E27FC236}">
                <a16:creationId xmlns:a16="http://schemas.microsoft.com/office/drawing/2014/main" id="{D86B241C-3880-4703-90C7-A6F0DC04F139}"/>
              </a:ext>
            </a:extLst>
          </p:cNvPr>
          <p:cNvSpPr txBox="1">
            <a:spLocks/>
          </p:cNvSpPr>
          <p:nvPr/>
        </p:nvSpPr>
        <p:spPr bwMode="auto">
          <a:xfrm>
            <a:off x="1261896" y="3357822"/>
            <a:ext cx="1224865" cy="821594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1500" dirty="0">
                <a:solidFill>
                  <a:srgbClr val="EC2C2C"/>
                </a:solidFill>
                <a:latin typeface="Twinkl" pitchFamily="2" charset="0"/>
              </a:rPr>
              <a:t>X</a:t>
            </a:r>
            <a:endParaRPr lang="en-GB" altLang="en-US" sz="11500" dirty="0">
              <a:solidFill>
                <a:srgbClr val="EC2C2C"/>
              </a:solidFill>
            </a:endParaRPr>
          </a:p>
        </p:txBody>
      </p:sp>
      <p:sp>
        <p:nvSpPr>
          <p:cNvPr id="36" name="Title 20">
            <a:extLst>
              <a:ext uri="{FF2B5EF4-FFF2-40B4-BE49-F238E27FC236}">
                <a16:creationId xmlns:a16="http://schemas.microsoft.com/office/drawing/2014/main" id="{F94339F1-D824-4B39-9081-2C9A590D3C8E}"/>
              </a:ext>
            </a:extLst>
          </p:cNvPr>
          <p:cNvSpPr txBox="1">
            <a:spLocks/>
          </p:cNvSpPr>
          <p:nvPr/>
        </p:nvSpPr>
        <p:spPr bwMode="auto">
          <a:xfrm>
            <a:off x="7075535" y="3194534"/>
            <a:ext cx="1224865" cy="821594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1500" dirty="0">
                <a:solidFill>
                  <a:srgbClr val="EC2C2C"/>
                </a:solidFill>
                <a:latin typeface="Twinkl" pitchFamily="2" charset="0"/>
              </a:rPr>
              <a:t>X</a:t>
            </a:r>
            <a:endParaRPr lang="en-GB" altLang="en-US" sz="11500" dirty="0">
              <a:solidFill>
                <a:srgbClr val="EC2C2C"/>
              </a:solidFill>
            </a:endParaRPr>
          </a:p>
        </p:txBody>
      </p:sp>
      <p:sp>
        <p:nvSpPr>
          <p:cNvPr id="37" name="Title 20">
            <a:extLst>
              <a:ext uri="{FF2B5EF4-FFF2-40B4-BE49-F238E27FC236}">
                <a16:creationId xmlns:a16="http://schemas.microsoft.com/office/drawing/2014/main" id="{B502720C-FF3C-4F6E-B04F-8725D2FA5E94}"/>
              </a:ext>
            </a:extLst>
          </p:cNvPr>
          <p:cNvSpPr txBox="1">
            <a:spLocks/>
          </p:cNvSpPr>
          <p:nvPr/>
        </p:nvSpPr>
        <p:spPr bwMode="auto">
          <a:xfrm>
            <a:off x="408101" y="1887419"/>
            <a:ext cx="1224865" cy="821594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1500" dirty="0">
                <a:solidFill>
                  <a:srgbClr val="EC2C2C"/>
                </a:solidFill>
                <a:latin typeface="Twinkl" pitchFamily="2" charset="0"/>
              </a:rPr>
              <a:t>X</a:t>
            </a:r>
            <a:endParaRPr lang="en-GB" altLang="en-US" sz="11500" dirty="0">
              <a:solidFill>
                <a:srgbClr val="EC2C2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9300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7037E-7 L -0.23576 -0.045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88" y="-2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2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21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92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16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2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1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92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7037E-6 L 0.23402 -0.01899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01" y="-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17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92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44444E-6 L -0.38959 0.16643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479" y="8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20"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504825"/>
            <a:ext cx="8220075" cy="711200"/>
          </a:xfrm>
        </p:spPr>
        <p:txBody>
          <a:bodyPr/>
          <a:lstStyle/>
          <a:p>
            <a:pPr algn="ctr" eaLnBrk="1" hangingPunct="1"/>
            <a:r>
              <a:rPr lang="en-GB" altLang="en-US" sz="2000" b="0" dirty="0">
                <a:latin typeface="Twinkl" pitchFamily="2" charset="0"/>
              </a:rPr>
              <a:t>Click the words that rhyme with </a:t>
            </a:r>
            <a:r>
              <a:rPr lang="en-GB" altLang="en-US" sz="2000" dirty="0">
                <a:latin typeface="Twinkl" pitchFamily="2" charset="0"/>
              </a:rPr>
              <a:t>pet</a:t>
            </a:r>
            <a:r>
              <a:rPr lang="en-GB" altLang="en-US" sz="2000" b="0" dirty="0">
                <a:latin typeface="Twinkl" pitchFamily="2" charset="0"/>
              </a:rPr>
              <a:t>.</a:t>
            </a:r>
            <a:endParaRPr lang="en-GB" altLang="en-US" sz="2000" b="0" dirty="0"/>
          </a:p>
        </p:txBody>
      </p:sp>
      <p:sp>
        <p:nvSpPr>
          <p:cNvPr id="6" name="Rectangle 5"/>
          <p:cNvSpPr/>
          <p:nvPr/>
        </p:nvSpPr>
        <p:spPr>
          <a:xfrm>
            <a:off x="2508250" y="1527175"/>
            <a:ext cx="4117975" cy="4668838"/>
          </a:xfrm>
          <a:prstGeom prst="rect">
            <a:avLst/>
          </a:prstGeom>
          <a:solidFill>
            <a:schemeClr val="bg1"/>
          </a:solidFill>
          <a:ln w="38100">
            <a:solidFill>
              <a:srgbClr val="87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7" name="Oval 6"/>
          <p:cNvSpPr/>
          <p:nvPr/>
        </p:nvSpPr>
        <p:spPr bwMode="auto">
          <a:xfrm>
            <a:off x="4024313" y="1101725"/>
            <a:ext cx="1095375" cy="1092200"/>
          </a:xfrm>
          <a:prstGeom prst="ellipse">
            <a:avLst/>
          </a:prstGeom>
          <a:solidFill>
            <a:srgbClr val="699327"/>
          </a:solidFill>
          <a:ln w="38100">
            <a:solidFill>
              <a:srgbClr val="87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8" name="Title 20"/>
          <p:cNvSpPr>
            <a:spLocks/>
          </p:cNvSpPr>
          <p:nvPr/>
        </p:nvSpPr>
        <p:spPr bwMode="auto">
          <a:xfrm>
            <a:off x="384175" y="3308350"/>
            <a:ext cx="1643063" cy="10033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3800" b="1">
              <a:solidFill>
                <a:srgbClr val="BC0105"/>
              </a:solidFill>
              <a:latin typeface="Twinkl ExtraBold" pitchFamily="2" charset="0"/>
            </a:endParaRPr>
          </a:p>
        </p:txBody>
      </p:sp>
      <p:sp>
        <p:nvSpPr>
          <p:cNvPr id="2" name="Rectangle: Rounded Corners 1"/>
          <p:cNvSpPr/>
          <p:nvPr/>
        </p:nvSpPr>
        <p:spPr>
          <a:xfrm>
            <a:off x="3967163" y="1892300"/>
            <a:ext cx="1200150" cy="444500"/>
          </a:xfrm>
          <a:prstGeom prst="roundRect">
            <a:avLst/>
          </a:prstGeom>
          <a:solidFill>
            <a:srgbClr val="87BD33"/>
          </a:solidFill>
          <a:ln>
            <a:solidFill>
              <a:srgbClr val="87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dirty="0"/>
              <a:t>pet</a:t>
            </a:r>
            <a:endParaRPr lang="en-GB" dirty="0"/>
          </a:p>
        </p:txBody>
      </p:sp>
      <p:grpSp>
        <p:nvGrpSpPr>
          <p:cNvPr id="10" name="pot"/>
          <p:cNvGrpSpPr/>
          <p:nvPr/>
        </p:nvGrpSpPr>
        <p:grpSpPr>
          <a:xfrm>
            <a:off x="792046" y="1527175"/>
            <a:ext cx="1175213" cy="1409502"/>
            <a:chOff x="819113" y="1537409"/>
            <a:chExt cx="1175213" cy="1409502"/>
          </a:xfrm>
        </p:grpSpPr>
        <p:sp>
          <p:nvSpPr>
            <p:cNvPr id="54" name="TextBox 53"/>
            <p:cNvSpPr txBox="1"/>
            <p:nvPr/>
          </p:nvSpPr>
          <p:spPr>
            <a:xfrm>
              <a:off x="819113" y="2639134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pot</a:t>
              </a:r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5778" y="1537409"/>
              <a:ext cx="1158548" cy="1101725"/>
            </a:xfrm>
            <a:prstGeom prst="rect">
              <a:avLst/>
            </a:prstGeom>
          </p:spPr>
        </p:pic>
      </p:grpSp>
      <p:grpSp>
        <p:nvGrpSpPr>
          <p:cNvPr id="30" name="back"/>
          <p:cNvGrpSpPr/>
          <p:nvPr/>
        </p:nvGrpSpPr>
        <p:grpSpPr>
          <a:xfrm>
            <a:off x="382955" y="4480707"/>
            <a:ext cx="1584304" cy="1748942"/>
            <a:chOff x="726003" y="3116876"/>
            <a:chExt cx="1584304" cy="1748942"/>
          </a:xfrm>
        </p:grpSpPr>
        <p:sp>
          <p:nvSpPr>
            <p:cNvPr id="36" name="TextBox 35"/>
            <p:cNvSpPr txBox="1"/>
            <p:nvPr/>
          </p:nvSpPr>
          <p:spPr>
            <a:xfrm>
              <a:off x="726003" y="4169265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back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83039" y="3116876"/>
              <a:ext cx="1027268" cy="1748942"/>
            </a:xfrm>
            <a:prstGeom prst="rect">
              <a:avLst/>
            </a:prstGeom>
          </p:spPr>
        </p:pic>
      </p:grpSp>
      <p:grpSp>
        <p:nvGrpSpPr>
          <p:cNvPr id="9223" name="net"/>
          <p:cNvGrpSpPr/>
          <p:nvPr/>
        </p:nvGrpSpPr>
        <p:grpSpPr>
          <a:xfrm>
            <a:off x="672076" y="3189348"/>
            <a:ext cx="1537440" cy="1120272"/>
            <a:chOff x="700315" y="5029002"/>
            <a:chExt cx="1537440" cy="1120272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0315" y="5176084"/>
              <a:ext cx="1537440" cy="973190"/>
            </a:xfrm>
            <a:prstGeom prst="rect">
              <a:avLst/>
            </a:prstGeom>
          </p:spPr>
        </p:pic>
        <p:sp>
          <p:nvSpPr>
            <p:cNvPr id="42" name="TextBox 41"/>
            <p:cNvSpPr txBox="1"/>
            <p:nvPr/>
          </p:nvSpPr>
          <p:spPr>
            <a:xfrm>
              <a:off x="805255" y="5029002"/>
              <a:ext cx="10721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net</a:t>
              </a:r>
            </a:p>
          </p:txBody>
        </p:sp>
      </p:grpSp>
      <p:grpSp>
        <p:nvGrpSpPr>
          <p:cNvPr id="29" name="jet"/>
          <p:cNvGrpSpPr/>
          <p:nvPr/>
        </p:nvGrpSpPr>
        <p:grpSpPr>
          <a:xfrm>
            <a:off x="6721396" y="1579903"/>
            <a:ext cx="1840632" cy="904048"/>
            <a:chOff x="6721396" y="1579903"/>
            <a:chExt cx="1840632" cy="904048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28482" y="1579903"/>
              <a:ext cx="1833546" cy="904048"/>
            </a:xfrm>
            <a:prstGeom prst="rect">
              <a:avLst/>
            </a:prstGeom>
          </p:spPr>
        </p:pic>
        <p:sp>
          <p:nvSpPr>
            <p:cNvPr id="48" name="TextBox 47"/>
            <p:cNvSpPr txBox="1"/>
            <p:nvPr/>
          </p:nvSpPr>
          <p:spPr>
            <a:xfrm>
              <a:off x="6721396" y="2119709"/>
              <a:ext cx="74705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jet</a:t>
              </a:r>
            </a:p>
          </p:txBody>
        </p:sp>
      </p:grpSp>
      <p:grpSp>
        <p:nvGrpSpPr>
          <p:cNvPr id="26" name="can"/>
          <p:cNvGrpSpPr/>
          <p:nvPr/>
        </p:nvGrpSpPr>
        <p:grpSpPr>
          <a:xfrm>
            <a:off x="7731126" y="2544522"/>
            <a:ext cx="823425" cy="1435708"/>
            <a:chOff x="7731126" y="2544522"/>
            <a:chExt cx="823425" cy="1435708"/>
          </a:xfrm>
        </p:grpSpPr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31126" y="2847829"/>
              <a:ext cx="823425" cy="1132401"/>
            </a:xfrm>
            <a:prstGeom prst="rect">
              <a:avLst/>
            </a:prstGeom>
          </p:spPr>
        </p:pic>
        <p:sp>
          <p:nvSpPr>
            <p:cNvPr id="50" name="TextBox 49"/>
            <p:cNvSpPr txBox="1"/>
            <p:nvPr/>
          </p:nvSpPr>
          <p:spPr>
            <a:xfrm>
              <a:off x="7769313" y="2544522"/>
              <a:ext cx="74705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can</a:t>
              </a:r>
            </a:p>
          </p:txBody>
        </p:sp>
      </p:grpSp>
      <p:grpSp>
        <p:nvGrpSpPr>
          <p:cNvPr id="25" name="vet"/>
          <p:cNvGrpSpPr/>
          <p:nvPr/>
        </p:nvGrpSpPr>
        <p:grpSpPr>
          <a:xfrm>
            <a:off x="6789587" y="3662830"/>
            <a:ext cx="781634" cy="2523254"/>
            <a:chOff x="6789587" y="3662830"/>
            <a:chExt cx="781634" cy="2523254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89587" y="3662830"/>
              <a:ext cx="778177" cy="2215477"/>
            </a:xfrm>
            <a:prstGeom prst="rect">
              <a:avLst/>
            </a:prstGeom>
          </p:spPr>
        </p:pic>
        <p:sp>
          <p:nvSpPr>
            <p:cNvPr id="52" name="TextBox 51"/>
            <p:cNvSpPr txBox="1"/>
            <p:nvPr/>
          </p:nvSpPr>
          <p:spPr>
            <a:xfrm>
              <a:off x="6824168" y="5878307"/>
              <a:ext cx="74705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vet</a:t>
              </a: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3569" y="1284438"/>
            <a:ext cx="616595" cy="567766"/>
          </a:xfrm>
          <a:prstGeom prst="rect">
            <a:avLst/>
          </a:prstGeom>
        </p:spPr>
      </p:pic>
      <p:sp>
        <p:nvSpPr>
          <p:cNvPr id="37" name="Title 20">
            <a:extLst>
              <a:ext uri="{FF2B5EF4-FFF2-40B4-BE49-F238E27FC236}">
                <a16:creationId xmlns:a16="http://schemas.microsoft.com/office/drawing/2014/main" id="{B47409C4-FE27-4CF1-896F-80A2CBB83634}"/>
              </a:ext>
            </a:extLst>
          </p:cNvPr>
          <p:cNvSpPr txBox="1">
            <a:spLocks/>
          </p:cNvSpPr>
          <p:nvPr/>
        </p:nvSpPr>
        <p:spPr bwMode="auto">
          <a:xfrm>
            <a:off x="841192" y="5122299"/>
            <a:ext cx="1224865" cy="821594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1500" dirty="0">
                <a:solidFill>
                  <a:srgbClr val="EC2C2C"/>
                </a:solidFill>
                <a:latin typeface="Twinkl" pitchFamily="2" charset="0"/>
              </a:rPr>
              <a:t>X</a:t>
            </a:r>
            <a:endParaRPr lang="en-GB" altLang="en-US" sz="11500" dirty="0">
              <a:solidFill>
                <a:srgbClr val="EC2C2C"/>
              </a:solidFill>
            </a:endParaRPr>
          </a:p>
        </p:txBody>
      </p:sp>
      <p:sp>
        <p:nvSpPr>
          <p:cNvPr id="38" name="Title 20">
            <a:extLst>
              <a:ext uri="{FF2B5EF4-FFF2-40B4-BE49-F238E27FC236}">
                <a16:creationId xmlns:a16="http://schemas.microsoft.com/office/drawing/2014/main" id="{EC5C0DA7-A886-4E60-94FE-B9F3AF20C61D}"/>
              </a:ext>
            </a:extLst>
          </p:cNvPr>
          <p:cNvSpPr txBox="1">
            <a:spLocks/>
          </p:cNvSpPr>
          <p:nvPr/>
        </p:nvSpPr>
        <p:spPr bwMode="auto">
          <a:xfrm>
            <a:off x="7530405" y="3011817"/>
            <a:ext cx="1224865" cy="821594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1500" dirty="0">
                <a:solidFill>
                  <a:srgbClr val="EC2C2C"/>
                </a:solidFill>
                <a:latin typeface="Twinkl" pitchFamily="2" charset="0"/>
              </a:rPr>
              <a:t>X</a:t>
            </a:r>
            <a:endParaRPr lang="en-GB" altLang="en-US" sz="11500" dirty="0">
              <a:solidFill>
                <a:srgbClr val="EC2C2C"/>
              </a:solidFill>
            </a:endParaRPr>
          </a:p>
        </p:txBody>
      </p:sp>
      <p:sp>
        <p:nvSpPr>
          <p:cNvPr id="39" name="Title 20">
            <a:extLst>
              <a:ext uri="{FF2B5EF4-FFF2-40B4-BE49-F238E27FC236}">
                <a16:creationId xmlns:a16="http://schemas.microsoft.com/office/drawing/2014/main" id="{13E0439E-C700-4D93-BD12-F98B7DCE2A59}"/>
              </a:ext>
            </a:extLst>
          </p:cNvPr>
          <p:cNvSpPr txBox="1">
            <a:spLocks/>
          </p:cNvSpPr>
          <p:nvPr/>
        </p:nvSpPr>
        <p:spPr bwMode="auto">
          <a:xfrm>
            <a:off x="775552" y="1735328"/>
            <a:ext cx="1224865" cy="821594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1500" dirty="0">
                <a:solidFill>
                  <a:srgbClr val="EC2C2C"/>
                </a:solidFill>
                <a:latin typeface="Twinkl" pitchFamily="2" charset="0"/>
              </a:rPr>
              <a:t>X</a:t>
            </a:r>
            <a:endParaRPr lang="en-GB" altLang="en-US" sz="11500" dirty="0">
              <a:solidFill>
                <a:srgbClr val="EC2C2C"/>
              </a:solidFill>
            </a:endParaRPr>
          </a:p>
        </p:txBody>
      </p:sp>
      <p:sp>
        <p:nvSpPr>
          <p:cNvPr id="40" name="Arrow: Right 39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B8599DD8-C25B-4884-B6EA-236926C7DA7A}"/>
              </a:ext>
            </a:extLst>
          </p:cNvPr>
          <p:cNvSpPr/>
          <p:nvPr/>
        </p:nvSpPr>
        <p:spPr>
          <a:xfrm>
            <a:off x="7771938" y="576803"/>
            <a:ext cx="820580" cy="567244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  <a:endParaRPr lang="en-GB" dirty="0"/>
          </a:p>
        </p:txBody>
      </p:sp>
      <p:sp>
        <p:nvSpPr>
          <p:cNvPr id="41" name="Arrow: Left 40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80A21331-1AB4-4294-A0E0-F254A432254B}"/>
              </a:ext>
            </a:extLst>
          </p:cNvPr>
          <p:cNvSpPr/>
          <p:nvPr/>
        </p:nvSpPr>
        <p:spPr>
          <a:xfrm>
            <a:off x="558801" y="597947"/>
            <a:ext cx="813262" cy="546100"/>
          </a:xfrm>
          <a:prstGeom prst="lef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6643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2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7.40741E-7 L 0.26441 -0.08171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12" y="-40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2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44444E-6 L -0.14774 -0.13774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96" y="-6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7037E-6 L -0.39549 0.45069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74" y="225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703232"/>
            <a:ext cx="8220075" cy="711200"/>
          </a:xfrm>
        </p:spPr>
        <p:txBody>
          <a:bodyPr/>
          <a:lstStyle/>
          <a:p>
            <a:pPr algn="ctr" eaLnBrk="1" hangingPunct="1"/>
            <a:r>
              <a:rPr lang="en-GB" dirty="0">
                <a:latin typeface="+mn-lt"/>
                <a:ea typeface="Arial"/>
                <a:cs typeface="Arial"/>
                <a:sym typeface="Arial"/>
              </a:rPr>
              <a:t>Spot the Odd One Out</a:t>
            </a:r>
            <a:endParaRPr lang="en-GB" altLang="en-US" dirty="0">
              <a:latin typeface="+mn-lt"/>
            </a:endParaRPr>
          </a:p>
        </p:txBody>
      </p:sp>
      <p:sp>
        <p:nvSpPr>
          <p:cNvPr id="28" name="Title 20"/>
          <p:cNvSpPr>
            <a:spLocks/>
          </p:cNvSpPr>
          <p:nvPr/>
        </p:nvSpPr>
        <p:spPr bwMode="auto">
          <a:xfrm>
            <a:off x="384175" y="3308350"/>
            <a:ext cx="1643063" cy="10033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3800" b="1">
              <a:solidFill>
                <a:srgbClr val="BC0105"/>
              </a:solidFill>
              <a:latin typeface="Twinkl ExtraBold" pitchFamily="2" charset="0"/>
            </a:endParaRPr>
          </a:p>
        </p:txBody>
      </p:sp>
      <p:sp>
        <p:nvSpPr>
          <p:cNvPr id="31" name="Title 20"/>
          <p:cNvSpPr>
            <a:spLocks/>
          </p:cNvSpPr>
          <p:nvPr/>
        </p:nvSpPr>
        <p:spPr bwMode="auto">
          <a:xfrm>
            <a:off x="647700" y="4949825"/>
            <a:ext cx="1643063" cy="10033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3800" b="1">
              <a:solidFill>
                <a:srgbClr val="BC0105"/>
              </a:solidFill>
              <a:latin typeface="Twinkl ExtraBold" pitchFamily="2" charset="0"/>
            </a:endParaRPr>
          </a:p>
        </p:txBody>
      </p:sp>
      <p:sp>
        <p:nvSpPr>
          <p:cNvPr id="3" name="Rectangle: Rounded Corners 2"/>
          <p:cNvSpPr/>
          <p:nvPr/>
        </p:nvSpPr>
        <p:spPr>
          <a:xfrm>
            <a:off x="831999" y="1673523"/>
            <a:ext cx="7737895" cy="595223"/>
          </a:xfrm>
          <a:prstGeom prst="roundRect">
            <a:avLst/>
          </a:prstGeom>
          <a:solidFill>
            <a:srgbClr val="E64E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228600" lvl="0" indent="-114300">
              <a:spcBef>
                <a:spcPts val="0"/>
              </a:spcBef>
              <a:buNone/>
            </a:pPr>
            <a:r>
              <a:rPr lang="en-GB" b="1" dirty="0">
                <a:solidFill>
                  <a:schemeClr val="bg2"/>
                </a:solidFill>
                <a:ea typeface="NTR"/>
                <a:cs typeface="NTR"/>
                <a:sym typeface="NTR"/>
              </a:rPr>
              <a:t>Now, can you spot the word that doesn’t rhyme with the others? </a:t>
            </a:r>
          </a:p>
        </p:txBody>
      </p:sp>
      <p:sp>
        <p:nvSpPr>
          <p:cNvPr id="13" name="Rectangle: Rounded Corners 12"/>
          <p:cNvSpPr/>
          <p:nvPr/>
        </p:nvSpPr>
        <p:spPr>
          <a:xfrm>
            <a:off x="724618" y="2454036"/>
            <a:ext cx="7952656" cy="1145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85725" lvl="0" indent="28575">
              <a:spcBef>
                <a:spcPts val="0"/>
              </a:spcBef>
              <a:buNone/>
            </a:pPr>
            <a:r>
              <a:rPr lang="en-GB" sz="2000" dirty="0">
                <a:solidFill>
                  <a:schemeClr val="tx1"/>
                </a:solidFill>
              </a:rPr>
              <a:t>Read the word at the top of the page. </a:t>
            </a:r>
          </a:p>
          <a:p>
            <a:pPr marL="85725" lvl="0" indent="28575">
              <a:spcBef>
                <a:spcPts val="0"/>
              </a:spcBef>
              <a:buNone/>
            </a:pPr>
            <a:endParaRPr lang="en-GB" sz="2000" dirty="0">
              <a:solidFill>
                <a:schemeClr val="tx1"/>
              </a:solidFill>
            </a:endParaRPr>
          </a:p>
          <a:p>
            <a:pPr marL="85725" lvl="0" indent="28575">
              <a:spcBef>
                <a:spcPts val="0"/>
              </a:spcBef>
              <a:buNone/>
            </a:pPr>
            <a:r>
              <a:rPr lang="en-GB" sz="2000" dirty="0">
                <a:solidFill>
                  <a:schemeClr val="tx1"/>
                </a:solidFill>
              </a:rPr>
              <a:t>Then, click on the word that doesn’t rhyme to make it fly away.</a:t>
            </a:r>
          </a:p>
        </p:txBody>
      </p:sp>
      <p:sp>
        <p:nvSpPr>
          <p:cNvPr id="7" name="Arrow: Right 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ABB6A2F0-E694-41CE-AA9D-F50C98DFB932}"/>
              </a:ext>
            </a:extLst>
          </p:cNvPr>
          <p:cNvSpPr/>
          <p:nvPr/>
        </p:nvSpPr>
        <p:spPr>
          <a:xfrm>
            <a:off x="7771938" y="576803"/>
            <a:ext cx="820580" cy="567244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  <a:endParaRPr lang="en-GB" dirty="0"/>
          </a:p>
        </p:txBody>
      </p:sp>
      <p:sp>
        <p:nvSpPr>
          <p:cNvPr id="8" name="Arrow: Left 7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3B922DD8-5B71-4CA5-BB85-C5E34F424BE0}"/>
              </a:ext>
            </a:extLst>
          </p:cNvPr>
          <p:cNvSpPr/>
          <p:nvPr/>
        </p:nvSpPr>
        <p:spPr>
          <a:xfrm>
            <a:off x="558801" y="597947"/>
            <a:ext cx="813262" cy="546100"/>
          </a:xfrm>
          <a:prstGeom prst="lef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15827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20"/>
          <p:cNvSpPr>
            <a:spLocks/>
          </p:cNvSpPr>
          <p:nvPr/>
        </p:nvSpPr>
        <p:spPr bwMode="auto">
          <a:xfrm>
            <a:off x="384175" y="3308350"/>
            <a:ext cx="1643063" cy="10033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3800" b="1">
              <a:solidFill>
                <a:srgbClr val="BC0105"/>
              </a:solidFill>
              <a:latin typeface="Twinkl ExtraBold" pitchFamily="2" charset="0"/>
            </a:endParaRPr>
          </a:p>
        </p:txBody>
      </p:sp>
      <p:sp>
        <p:nvSpPr>
          <p:cNvPr id="11" name="Title 20"/>
          <p:cNvSpPr txBox="1">
            <a:spLocks/>
          </p:cNvSpPr>
          <p:nvPr/>
        </p:nvSpPr>
        <p:spPr bwMode="auto">
          <a:xfrm>
            <a:off x="457200" y="504825"/>
            <a:ext cx="8220075" cy="7112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2000" b="0" dirty="0">
                <a:latin typeface="Twinkl" pitchFamily="2" charset="0"/>
              </a:rPr>
              <a:t>Click the word that does not rhyme with </a:t>
            </a:r>
            <a:r>
              <a:rPr lang="en-GB" altLang="en-US" sz="2000" dirty="0">
                <a:latin typeface="Twinkl" pitchFamily="2" charset="0"/>
              </a:rPr>
              <a:t>log</a:t>
            </a:r>
            <a:r>
              <a:rPr lang="en-GB" altLang="en-US" sz="2000" b="0" dirty="0">
                <a:latin typeface="Twinkl" pitchFamily="2" charset="0"/>
              </a:rPr>
              <a:t>.</a:t>
            </a:r>
            <a:endParaRPr lang="en-GB" altLang="en-US" sz="2000" b="0" dirty="0"/>
          </a:p>
        </p:txBody>
      </p:sp>
      <p:sp>
        <p:nvSpPr>
          <p:cNvPr id="12" name="Oval 11"/>
          <p:cNvSpPr/>
          <p:nvPr/>
        </p:nvSpPr>
        <p:spPr bwMode="auto">
          <a:xfrm>
            <a:off x="3254417" y="1216025"/>
            <a:ext cx="2614898" cy="2607318"/>
          </a:xfrm>
          <a:prstGeom prst="ellipse">
            <a:avLst/>
          </a:prstGeom>
          <a:solidFill>
            <a:srgbClr val="FEFCFD"/>
          </a:solidFill>
          <a:ln w="57150">
            <a:solidFill>
              <a:srgbClr val="E64E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4" name="Rectangle: Rounded Corners 13"/>
          <p:cNvSpPr/>
          <p:nvPr/>
        </p:nvSpPr>
        <p:spPr>
          <a:xfrm>
            <a:off x="3110752" y="3322792"/>
            <a:ext cx="2902228" cy="568964"/>
          </a:xfrm>
          <a:prstGeom prst="roundRect">
            <a:avLst/>
          </a:prstGeom>
          <a:solidFill>
            <a:srgbClr val="E64E14"/>
          </a:solidFill>
          <a:ln w="38100">
            <a:solidFill>
              <a:srgbClr val="E64E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>
                <a:solidFill>
                  <a:schemeClr val="bg1"/>
                </a:solidFill>
              </a:rPr>
              <a:t>log</a:t>
            </a:r>
            <a:endParaRPr lang="en-GB" b="1" dirty="0">
              <a:solidFill>
                <a:schemeClr val="bg1"/>
              </a:solidFill>
            </a:endParaRPr>
          </a:p>
        </p:txBody>
      </p:sp>
      <p:grpSp>
        <p:nvGrpSpPr>
          <p:cNvPr id="27" name="dog"/>
          <p:cNvGrpSpPr/>
          <p:nvPr/>
        </p:nvGrpSpPr>
        <p:grpSpPr>
          <a:xfrm>
            <a:off x="655607" y="4311650"/>
            <a:ext cx="2173857" cy="1948049"/>
            <a:chOff x="655607" y="4311650"/>
            <a:chExt cx="2173857" cy="1948049"/>
          </a:xfrm>
        </p:grpSpPr>
        <p:sp>
          <p:nvSpPr>
            <p:cNvPr id="5" name="TextBox 4"/>
            <p:cNvSpPr txBox="1"/>
            <p:nvPr/>
          </p:nvSpPr>
          <p:spPr>
            <a:xfrm>
              <a:off x="655607" y="5890367"/>
              <a:ext cx="21738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dog</a:t>
              </a:r>
            </a:p>
          </p:txBody>
        </p:sp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5068" y="4311650"/>
              <a:ext cx="1434933" cy="1544715"/>
            </a:xfrm>
            <a:prstGeom prst="rect">
              <a:avLst/>
            </a:prstGeom>
          </p:spPr>
        </p:pic>
      </p:grpSp>
      <p:grpSp>
        <p:nvGrpSpPr>
          <p:cNvPr id="26" name="frog"/>
          <p:cNvGrpSpPr/>
          <p:nvPr/>
        </p:nvGrpSpPr>
        <p:grpSpPr>
          <a:xfrm>
            <a:off x="3290205" y="4484315"/>
            <a:ext cx="2173857" cy="1758383"/>
            <a:chOff x="3290205" y="4484315"/>
            <a:chExt cx="2173857" cy="1758383"/>
          </a:xfrm>
        </p:grpSpPr>
        <p:sp>
          <p:nvSpPr>
            <p:cNvPr id="16" name="TextBox 15"/>
            <p:cNvSpPr txBox="1"/>
            <p:nvPr/>
          </p:nvSpPr>
          <p:spPr>
            <a:xfrm>
              <a:off x="3290205" y="5873366"/>
              <a:ext cx="21738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frog</a:t>
              </a:r>
            </a:p>
          </p:txBody>
        </p:sp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89744" y="4484315"/>
              <a:ext cx="1574777" cy="1320638"/>
            </a:xfrm>
            <a:prstGeom prst="rect">
              <a:avLst/>
            </a:prstGeom>
          </p:spPr>
        </p:pic>
      </p:grpSp>
      <p:grpSp>
        <p:nvGrpSpPr>
          <p:cNvPr id="25" name="hiss"/>
          <p:cNvGrpSpPr/>
          <p:nvPr/>
        </p:nvGrpSpPr>
        <p:grpSpPr>
          <a:xfrm>
            <a:off x="6294267" y="4458609"/>
            <a:ext cx="2173857" cy="1767088"/>
            <a:chOff x="6294267" y="4458609"/>
            <a:chExt cx="2173857" cy="1767088"/>
          </a:xfrm>
        </p:grpSpPr>
        <p:sp>
          <p:nvSpPr>
            <p:cNvPr id="17" name="TextBox 16"/>
            <p:cNvSpPr txBox="1"/>
            <p:nvPr/>
          </p:nvSpPr>
          <p:spPr>
            <a:xfrm>
              <a:off x="6294267" y="5856365"/>
              <a:ext cx="21738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hiss</a:t>
              </a:r>
            </a:p>
          </p:txBody>
        </p:sp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76193" y="4458609"/>
              <a:ext cx="1791931" cy="1346344"/>
            </a:xfrm>
            <a:prstGeom prst="rect">
              <a:avLst/>
            </a:prstGeom>
          </p:spPr>
        </p:pic>
      </p:grpSp>
      <p:pic>
        <p:nvPicPr>
          <p:cNvPr id="33" name="log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918" y="1880541"/>
            <a:ext cx="2192169" cy="1034109"/>
          </a:xfrm>
          <a:prstGeom prst="rect">
            <a:avLst/>
          </a:prstGeom>
        </p:spPr>
      </p:pic>
      <p:sp>
        <p:nvSpPr>
          <p:cNvPr id="18" name="Arrow: Right 1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0B82355-B522-41C8-8DC6-0F1AF38BD74D}"/>
              </a:ext>
            </a:extLst>
          </p:cNvPr>
          <p:cNvSpPr/>
          <p:nvPr/>
        </p:nvSpPr>
        <p:spPr>
          <a:xfrm>
            <a:off x="7771938" y="576803"/>
            <a:ext cx="820580" cy="567244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  <a:endParaRPr lang="en-GB" dirty="0"/>
          </a:p>
        </p:txBody>
      </p:sp>
      <p:sp>
        <p:nvSpPr>
          <p:cNvPr id="20" name="Arrow: Left 19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4D689B7D-973A-4575-855C-F3F6854481FE}"/>
              </a:ext>
            </a:extLst>
          </p:cNvPr>
          <p:cNvSpPr/>
          <p:nvPr/>
        </p:nvSpPr>
        <p:spPr>
          <a:xfrm>
            <a:off x="558801" y="597947"/>
            <a:ext cx="813262" cy="546100"/>
          </a:xfrm>
          <a:prstGeom prst="lef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4068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20"/>
          <p:cNvSpPr>
            <a:spLocks/>
          </p:cNvSpPr>
          <p:nvPr/>
        </p:nvSpPr>
        <p:spPr bwMode="auto">
          <a:xfrm>
            <a:off x="384175" y="3308350"/>
            <a:ext cx="1643063" cy="10033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3800" b="1">
              <a:solidFill>
                <a:srgbClr val="BC0105"/>
              </a:solidFill>
              <a:latin typeface="Twinkl ExtraBold" pitchFamily="2" charset="0"/>
            </a:endParaRPr>
          </a:p>
        </p:txBody>
      </p:sp>
      <p:sp>
        <p:nvSpPr>
          <p:cNvPr id="11" name="Title 20"/>
          <p:cNvSpPr txBox="1">
            <a:spLocks/>
          </p:cNvSpPr>
          <p:nvPr/>
        </p:nvSpPr>
        <p:spPr bwMode="auto">
          <a:xfrm>
            <a:off x="457200" y="504825"/>
            <a:ext cx="8220075" cy="7112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2000" b="0" dirty="0">
                <a:latin typeface="Twinkl" pitchFamily="2" charset="0"/>
              </a:rPr>
              <a:t>Click the word that does not rhyme with </a:t>
            </a:r>
            <a:r>
              <a:rPr lang="en-GB" altLang="en-US" sz="2000" dirty="0">
                <a:latin typeface="Twinkl" pitchFamily="2" charset="0"/>
              </a:rPr>
              <a:t>till</a:t>
            </a:r>
            <a:r>
              <a:rPr lang="en-GB" altLang="en-US" sz="2000" b="0" dirty="0">
                <a:latin typeface="Twinkl" pitchFamily="2" charset="0"/>
              </a:rPr>
              <a:t>.</a:t>
            </a:r>
            <a:endParaRPr lang="en-GB" altLang="en-US" sz="2000" b="0" dirty="0"/>
          </a:p>
        </p:txBody>
      </p:sp>
      <p:sp>
        <p:nvSpPr>
          <p:cNvPr id="12" name="Oval 11"/>
          <p:cNvSpPr/>
          <p:nvPr/>
        </p:nvSpPr>
        <p:spPr bwMode="auto">
          <a:xfrm>
            <a:off x="3254417" y="1216025"/>
            <a:ext cx="2614898" cy="2607318"/>
          </a:xfrm>
          <a:prstGeom prst="ellipse">
            <a:avLst/>
          </a:prstGeom>
          <a:solidFill>
            <a:srgbClr val="FEFCFD"/>
          </a:solidFill>
          <a:ln w="57150">
            <a:solidFill>
              <a:srgbClr val="E64E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4" name="Rectangle: Rounded Corners 13"/>
          <p:cNvSpPr/>
          <p:nvPr/>
        </p:nvSpPr>
        <p:spPr>
          <a:xfrm>
            <a:off x="3110752" y="3322792"/>
            <a:ext cx="2902228" cy="568964"/>
          </a:xfrm>
          <a:prstGeom prst="roundRect">
            <a:avLst/>
          </a:prstGeom>
          <a:solidFill>
            <a:srgbClr val="E64E14"/>
          </a:solidFill>
          <a:ln w="38100">
            <a:solidFill>
              <a:srgbClr val="E64E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>
                <a:solidFill>
                  <a:schemeClr val="bg1"/>
                </a:solidFill>
              </a:rPr>
              <a:t>till</a:t>
            </a:r>
            <a:endParaRPr lang="en-GB" b="1" dirty="0">
              <a:solidFill>
                <a:schemeClr val="bg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8623" y="1568801"/>
            <a:ext cx="1775402" cy="1628834"/>
          </a:xfrm>
          <a:prstGeom prst="rect">
            <a:avLst/>
          </a:prstGeom>
        </p:spPr>
      </p:pic>
      <p:grpSp>
        <p:nvGrpSpPr>
          <p:cNvPr id="20" name="hill"/>
          <p:cNvGrpSpPr/>
          <p:nvPr/>
        </p:nvGrpSpPr>
        <p:grpSpPr>
          <a:xfrm>
            <a:off x="655607" y="4311650"/>
            <a:ext cx="2173857" cy="1948049"/>
            <a:chOff x="655607" y="4311650"/>
            <a:chExt cx="2173857" cy="1948049"/>
          </a:xfrm>
        </p:grpSpPr>
        <p:sp>
          <p:nvSpPr>
            <p:cNvPr id="5" name="TextBox 4"/>
            <p:cNvSpPr txBox="1"/>
            <p:nvPr/>
          </p:nvSpPr>
          <p:spPr>
            <a:xfrm>
              <a:off x="655607" y="5890367"/>
              <a:ext cx="21738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hill</a:t>
              </a:r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7912" y="4311650"/>
              <a:ext cx="2011552" cy="1422400"/>
            </a:xfrm>
            <a:prstGeom prst="rect">
              <a:avLst/>
            </a:prstGeom>
          </p:spPr>
        </p:pic>
      </p:grpSp>
      <p:grpSp>
        <p:nvGrpSpPr>
          <p:cNvPr id="18" name="sack"/>
          <p:cNvGrpSpPr/>
          <p:nvPr/>
        </p:nvGrpSpPr>
        <p:grpSpPr>
          <a:xfrm>
            <a:off x="3290205" y="4206960"/>
            <a:ext cx="2173857" cy="2035738"/>
            <a:chOff x="3290205" y="4206960"/>
            <a:chExt cx="2173857" cy="2035738"/>
          </a:xfrm>
        </p:grpSpPr>
        <p:sp>
          <p:nvSpPr>
            <p:cNvPr id="16" name="TextBox 15"/>
            <p:cNvSpPr txBox="1"/>
            <p:nvPr/>
          </p:nvSpPr>
          <p:spPr>
            <a:xfrm>
              <a:off x="3290205" y="5873366"/>
              <a:ext cx="21738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sack</a:t>
              </a:r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59669" y="4206960"/>
              <a:ext cx="1455256" cy="1527090"/>
            </a:xfrm>
            <a:prstGeom prst="rect">
              <a:avLst/>
            </a:prstGeom>
          </p:spPr>
        </p:pic>
      </p:grpSp>
      <p:grpSp>
        <p:nvGrpSpPr>
          <p:cNvPr id="15" name="mill"/>
          <p:cNvGrpSpPr/>
          <p:nvPr/>
        </p:nvGrpSpPr>
        <p:grpSpPr>
          <a:xfrm>
            <a:off x="6048375" y="4206960"/>
            <a:ext cx="2419749" cy="2018737"/>
            <a:chOff x="6048375" y="4206960"/>
            <a:chExt cx="2419749" cy="2018737"/>
          </a:xfrm>
        </p:grpSpPr>
        <p:sp>
          <p:nvSpPr>
            <p:cNvPr id="17" name="TextBox 16"/>
            <p:cNvSpPr txBox="1"/>
            <p:nvPr/>
          </p:nvSpPr>
          <p:spPr>
            <a:xfrm>
              <a:off x="6294267" y="5856365"/>
              <a:ext cx="21738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mill</a:t>
              </a:r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40337" y="4206960"/>
              <a:ext cx="2181349" cy="1499466"/>
            </a:xfrm>
            <a:prstGeom prst="rect">
              <a:avLst/>
            </a:prstGeom>
          </p:spPr>
        </p:pic>
        <p:sp>
          <p:nvSpPr>
            <p:cNvPr id="13" name="Freeform: Shape 12"/>
            <p:cNvSpPr/>
            <p:nvPr/>
          </p:nvSpPr>
          <p:spPr>
            <a:xfrm>
              <a:off x="6048375" y="4305300"/>
              <a:ext cx="619125" cy="790575"/>
            </a:xfrm>
            <a:custGeom>
              <a:avLst/>
              <a:gdLst>
                <a:gd name="connsiteX0" fmla="*/ 161925 w 619125"/>
                <a:gd name="connsiteY0" fmla="*/ 0 h 790575"/>
                <a:gd name="connsiteX1" fmla="*/ 228600 w 619125"/>
                <a:gd name="connsiteY1" fmla="*/ 9525 h 790575"/>
                <a:gd name="connsiteX2" fmla="*/ 266700 w 619125"/>
                <a:gd name="connsiteY2" fmla="*/ 19050 h 790575"/>
                <a:gd name="connsiteX3" fmla="*/ 342900 w 619125"/>
                <a:gd name="connsiteY3" fmla="*/ 28575 h 790575"/>
                <a:gd name="connsiteX4" fmla="*/ 381000 w 619125"/>
                <a:gd name="connsiteY4" fmla="*/ 38100 h 790575"/>
                <a:gd name="connsiteX5" fmla="*/ 428625 w 619125"/>
                <a:gd name="connsiteY5" fmla="*/ 47625 h 790575"/>
                <a:gd name="connsiteX6" fmla="*/ 485775 w 619125"/>
                <a:gd name="connsiteY6" fmla="*/ 66675 h 790575"/>
                <a:gd name="connsiteX7" fmla="*/ 514350 w 619125"/>
                <a:gd name="connsiteY7" fmla="*/ 85725 h 790575"/>
                <a:gd name="connsiteX8" fmla="*/ 542925 w 619125"/>
                <a:gd name="connsiteY8" fmla="*/ 142875 h 790575"/>
                <a:gd name="connsiteX9" fmla="*/ 571500 w 619125"/>
                <a:gd name="connsiteY9" fmla="*/ 161925 h 790575"/>
                <a:gd name="connsiteX10" fmla="*/ 600075 w 619125"/>
                <a:gd name="connsiteY10" fmla="*/ 247650 h 790575"/>
                <a:gd name="connsiteX11" fmla="*/ 609600 w 619125"/>
                <a:gd name="connsiteY11" fmla="*/ 276225 h 790575"/>
                <a:gd name="connsiteX12" fmla="*/ 619125 w 619125"/>
                <a:gd name="connsiteY12" fmla="*/ 304800 h 790575"/>
                <a:gd name="connsiteX13" fmla="*/ 609600 w 619125"/>
                <a:gd name="connsiteY13" fmla="*/ 352425 h 790575"/>
                <a:gd name="connsiteX14" fmla="*/ 552450 w 619125"/>
                <a:gd name="connsiteY14" fmla="*/ 371475 h 790575"/>
                <a:gd name="connsiteX15" fmla="*/ 504825 w 619125"/>
                <a:gd name="connsiteY15" fmla="*/ 466725 h 790575"/>
                <a:gd name="connsiteX16" fmla="*/ 514350 w 619125"/>
                <a:gd name="connsiteY16" fmla="*/ 542925 h 790575"/>
                <a:gd name="connsiteX17" fmla="*/ 523875 w 619125"/>
                <a:gd name="connsiteY17" fmla="*/ 571500 h 790575"/>
                <a:gd name="connsiteX18" fmla="*/ 533400 w 619125"/>
                <a:gd name="connsiteY18" fmla="*/ 619125 h 790575"/>
                <a:gd name="connsiteX19" fmla="*/ 542925 w 619125"/>
                <a:gd name="connsiteY19" fmla="*/ 657225 h 790575"/>
                <a:gd name="connsiteX20" fmla="*/ 561975 w 619125"/>
                <a:gd name="connsiteY20" fmla="*/ 714375 h 790575"/>
                <a:gd name="connsiteX21" fmla="*/ 552450 w 619125"/>
                <a:gd name="connsiteY21" fmla="*/ 742950 h 790575"/>
                <a:gd name="connsiteX22" fmla="*/ 457200 w 619125"/>
                <a:gd name="connsiteY22" fmla="*/ 781050 h 790575"/>
                <a:gd name="connsiteX23" fmla="*/ 428625 w 619125"/>
                <a:gd name="connsiteY23" fmla="*/ 790575 h 790575"/>
                <a:gd name="connsiteX24" fmla="*/ 390525 w 619125"/>
                <a:gd name="connsiteY24" fmla="*/ 781050 h 790575"/>
                <a:gd name="connsiteX25" fmla="*/ 361950 w 619125"/>
                <a:gd name="connsiteY25" fmla="*/ 723900 h 790575"/>
                <a:gd name="connsiteX26" fmla="*/ 342900 w 619125"/>
                <a:gd name="connsiteY26" fmla="*/ 685800 h 790575"/>
                <a:gd name="connsiteX27" fmla="*/ 333375 w 619125"/>
                <a:gd name="connsiteY27" fmla="*/ 638175 h 790575"/>
                <a:gd name="connsiteX28" fmla="*/ 323850 w 619125"/>
                <a:gd name="connsiteY28" fmla="*/ 609600 h 790575"/>
                <a:gd name="connsiteX29" fmla="*/ 314325 w 619125"/>
                <a:gd name="connsiteY29" fmla="*/ 571500 h 790575"/>
                <a:gd name="connsiteX30" fmla="*/ 304800 w 619125"/>
                <a:gd name="connsiteY30" fmla="*/ 542925 h 790575"/>
                <a:gd name="connsiteX31" fmla="*/ 285750 w 619125"/>
                <a:gd name="connsiteY31" fmla="*/ 476250 h 790575"/>
                <a:gd name="connsiteX32" fmla="*/ 266700 w 619125"/>
                <a:gd name="connsiteY32" fmla="*/ 438150 h 790575"/>
                <a:gd name="connsiteX33" fmla="*/ 247650 w 619125"/>
                <a:gd name="connsiteY33" fmla="*/ 371475 h 790575"/>
                <a:gd name="connsiteX34" fmla="*/ 219075 w 619125"/>
                <a:gd name="connsiteY34" fmla="*/ 314325 h 790575"/>
                <a:gd name="connsiteX35" fmla="*/ 114300 w 619125"/>
                <a:gd name="connsiteY35" fmla="*/ 276225 h 790575"/>
                <a:gd name="connsiteX36" fmla="*/ 47625 w 619125"/>
                <a:gd name="connsiteY36" fmla="*/ 238125 h 790575"/>
                <a:gd name="connsiteX37" fmla="*/ 0 w 619125"/>
                <a:gd name="connsiteY37" fmla="*/ 152400 h 790575"/>
                <a:gd name="connsiteX38" fmla="*/ 66675 w 619125"/>
                <a:gd name="connsiteY38" fmla="*/ 66675 h 790575"/>
                <a:gd name="connsiteX39" fmla="*/ 95250 w 619125"/>
                <a:gd name="connsiteY39" fmla="*/ 47625 h 790575"/>
                <a:gd name="connsiteX40" fmla="*/ 142875 w 619125"/>
                <a:gd name="connsiteY40" fmla="*/ 38100 h 790575"/>
                <a:gd name="connsiteX41" fmla="*/ 161925 w 619125"/>
                <a:gd name="connsiteY41" fmla="*/ 0 h 790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619125" h="790575">
                  <a:moveTo>
                    <a:pt x="161925" y="0"/>
                  </a:moveTo>
                  <a:cubicBezTo>
                    <a:pt x="184150" y="3175"/>
                    <a:pt x="206511" y="5509"/>
                    <a:pt x="228600" y="9525"/>
                  </a:cubicBezTo>
                  <a:cubicBezTo>
                    <a:pt x="241480" y="11867"/>
                    <a:pt x="253787" y="16898"/>
                    <a:pt x="266700" y="19050"/>
                  </a:cubicBezTo>
                  <a:cubicBezTo>
                    <a:pt x="291949" y="23258"/>
                    <a:pt x="317651" y="24367"/>
                    <a:pt x="342900" y="28575"/>
                  </a:cubicBezTo>
                  <a:cubicBezTo>
                    <a:pt x="355813" y="30727"/>
                    <a:pt x="368221" y="35260"/>
                    <a:pt x="381000" y="38100"/>
                  </a:cubicBezTo>
                  <a:cubicBezTo>
                    <a:pt x="396804" y="41612"/>
                    <a:pt x="413006" y="43365"/>
                    <a:pt x="428625" y="47625"/>
                  </a:cubicBezTo>
                  <a:cubicBezTo>
                    <a:pt x="447998" y="52909"/>
                    <a:pt x="469067" y="55536"/>
                    <a:pt x="485775" y="66675"/>
                  </a:cubicBezTo>
                  <a:lnTo>
                    <a:pt x="514350" y="85725"/>
                  </a:lnTo>
                  <a:cubicBezTo>
                    <a:pt x="522097" y="108966"/>
                    <a:pt x="524461" y="124411"/>
                    <a:pt x="542925" y="142875"/>
                  </a:cubicBezTo>
                  <a:cubicBezTo>
                    <a:pt x="551020" y="150970"/>
                    <a:pt x="561975" y="155575"/>
                    <a:pt x="571500" y="161925"/>
                  </a:cubicBezTo>
                  <a:lnTo>
                    <a:pt x="600075" y="247650"/>
                  </a:lnTo>
                  <a:lnTo>
                    <a:pt x="609600" y="276225"/>
                  </a:lnTo>
                  <a:lnTo>
                    <a:pt x="619125" y="304800"/>
                  </a:lnTo>
                  <a:cubicBezTo>
                    <a:pt x="615950" y="320675"/>
                    <a:pt x="621048" y="340977"/>
                    <a:pt x="609600" y="352425"/>
                  </a:cubicBezTo>
                  <a:cubicBezTo>
                    <a:pt x="595401" y="366624"/>
                    <a:pt x="552450" y="371475"/>
                    <a:pt x="552450" y="371475"/>
                  </a:cubicBezTo>
                  <a:cubicBezTo>
                    <a:pt x="507088" y="439517"/>
                    <a:pt x="519903" y="406413"/>
                    <a:pt x="504825" y="466725"/>
                  </a:cubicBezTo>
                  <a:cubicBezTo>
                    <a:pt x="508000" y="492125"/>
                    <a:pt x="509771" y="517740"/>
                    <a:pt x="514350" y="542925"/>
                  </a:cubicBezTo>
                  <a:cubicBezTo>
                    <a:pt x="516146" y="552803"/>
                    <a:pt x="521440" y="561760"/>
                    <a:pt x="523875" y="571500"/>
                  </a:cubicBezTo>
                  <a:cubicBezTo>
                    <a:pt x="527802" y="587206"/>
                    <a:pt x="529888" y="603321"/>
                    <a:pt x="533400" y="619125"/>
                  </a:cubicBezTo>
                  <a:cubicBezTo>
                    <a:pt x="536240" y="631904"/>
                    <a:pt x="539163" y="644686"/>
                    <a:pt x="542925" y="657225"/>
                  </a:cubicBezTo>
                  <a:cubicBezTo>
                    <a:pt x="548695" y="676459"/>
                    <a:pt x="561975" y="714375"/>
                    <a:pt x="561975" y="714375"/>
                  </a:cubicBezTo>
                  <a:cubicBezTo>
                    <a:pt x="558800" y="723900"/>
                    <a:pt x="559550" y="735850"/>
                    <a:pt x="552450" y="742950"/>
                  </a:cubicBezTo>
                  <a:cubicBezTo>
                    <a:pt x="538435" y="756965"/>
                    <a:pt x="468359" y="777330"/>
                    <a:pt x="457200" y="781050"/>
                  </a:cubicBezTo>
                  <a:lnTo>
                    <a:pt x="428625" y="790575"/>
                  </a:lnTo>
                  <a:cubicBezTo>
                    <a:pt x="415925" y="787400"/>
                    <a:pt x="401417" y="788312"/>
                    <a:pt x="390525" y="781050"/>
                  </a:cubicBezTo>
                  <a:cubicBezTo>
                    <a:pt x="372220" y="768847"/>
                    <a:pt x="369557" y="741649"/>
                    <a:pt x="361950" y="723900"/>
                  </a:cubicBezTo>
                  <a:cubicBezTo>
                    <a:pt x="356357" y="710849"/>
                    <a:pt x="349250" y="698500"/>
                    <a:pt x="342900" y="685800"/>
                  </a:cubicBezTo>
                  <a:cubicBezTo>
                    <a:pt x="339725" y="669925"/>
                    <a:pt x="337302" y="653881"/>
                    <a:pt x="333375" y="638175"/>
                  </a:cubicBezTo>
                  <a:cubicBezTo>
                    <a:pt x="330940" y="628435"/>
                    <a:pt x="326608" y="619254"/>
                    <a:pt x="323850" y="609600"/>
                  </a:cubicBezTo>
                  <a:cubicBezTo>
                    <a:pt x="320254" y="597013"/>
                    <a:pt x="317921" y="584087"/>
                    <a:pt x="314325" y="571500"/>
                  </a:cubicBezTo>
                  <a:cubicBezTo>
                    <a:pt x="311567" y="561846"/>
                    <a:pt x="307558" y="552579"/>
                    <a:pt x="304800" y="542925"/>
                  </a:cubicBezTo>
                  <a:cubicBezTo>
                    <a:pt x="297895" y="518758"/>
                    <a:pt x="295538" y="499088"/>
                    <a:pt x="285750" y="476250"/>
                  </a:cubicBezTo>
                  <a:cubicBezTo>
                    <a:pt x="280157" y="463199"/>
                    <a:pt x="272293" y="451201"/>
                    <a:pt x="266700" y="438150"/>
                  </a:cubicBezTo>
                  <a:cubicBezTo>
                    <a:pt x="256912" y="415312"/>
                    <a:pt x="254555" y="395642"/>
                    <a:pt x="247650" y="371475"/>
                  </a:cubicBezTo>
                  <a:cubicBezTo>
                    <a:pt x="241452" y="349784"/>
                    <a:pt x="235773" y="331023"/>
                    <a:pt x="219075" y="314325"/>
                  </a:cubicBezTo>
                  <a:cubicBezTo>
                    <a:pt x="192022" y="287272"/>
                    <a:pt x="149250" y="283215"/>
                    <a:pt x="114300" y="276225"/>
                  </a:cubicBezTo>
                  <a:cubicBezTo>
                    <a:pt x="103070" y="270610"/>
                    <a:pt x="58096" y="250092"/>
                    <a:pt x="47625" y="238125"/>
                  </a:cubicBezTo>
                  <a:cubicBezTo>
                    <a:pt x="12354" y="197815"/>
                    <a:pt x="13082" y="191647"/>
                    <a:pt x="0" y="152400"/>
                  </a:cubicBezTo>
                  <a:cubicBezTo>
                    <a:pt x="14015" y="82324"/>
                    <a:pt x="-3945" y="113755"/>
                    <a:pt x="66675" y="66675"/>
                  </a:cubicBezTo>
                  <a:cubicBezTo>
                    <a:pt x="76200" y="60325"/>
                    <a:pt x="84025" y="49870"/>
                    <a:pt x="95250" y="47625"/>
                  </a:cubicBezTo>
                  <a:cubicBezTo>
                    <a:pt x="111125" y="44450"/>
                    <a:pt x="131427" y="49548"/>
                    <a:pt x="142875" y="38100"/>
                  </a:cubicBezTo>
                  <a:lnTo>
                    <a:pt x="16192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9" name="Arrow: Right 1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4979D793-D529-4E0F-8FA4-5E4F6523D8D8}"/>
              </a:ext>
            </a:extLst>
          </p:cNvPr>
          <p:cNvSpPr/>
          <p:nvPr/>
        </p:nvSpPr>
        <p:spPr>
          <a:xfrm>
            <a:off x="7771938" y="576803"/>
            <a:ext cx="820580" cy="567244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  <a:endParaRPr lang="en-GB" dirty="0"/>
          </a:p>
        </p:txBody>
      </p:sp>
      <p:sp>
        <p:nvSpPr>
          <p:cNvPr id="21" name="Arrow: Left 20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73C6C598-8702-4613-83D7-9F9ABB7D43B3}"/>
              </a:ext>
            </a:extLst>
          </p:cNvPr>
          <p:cNvSpPr/>
          <p:nvPr/>
        </p:nvSpPr>
        <p:spPr>
          <a:xfrm>
            <a:off x="558801" y="597947"/>
            <a:ext cx="813262" cy="546100"/>
          </a:xfrm>
          <a:prstGeom prst="lef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9313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20"/>
          <p:cNvSpPr>
            <a:spLocks/>
          </p:cNvSpPr>
          <p:nvPr/>
        </p:nvSpPr>
        <p:spPr bwMode="auto">
          <a:xfrm>
            <a:off x="384175" y="3308350"/>
            <a:ext cx="1643063" cy="10033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3800" b="1">
              <a:solidFill>
                <a:srgbClr val="BC0105"/>
              </a:solidFill>
              <a:latin typeface="Twinkl ExtraBold" pitchFamily="2" charset="0"/>
            </a:endParaRPr>
          </a:p>
        </p:txBody>
      </p:sp>
      <p:sp>
        <p:nvSpPr>
          <p:cNvPr id="11" name="Title 20"/>
          <p:cNvSpPr txBox="1">
            <a:spLocks/>
          </p:cNvSpPr>
          <p:nvPr/>
        </p:nvSpPr>
        <p:spPr bwMode="auto">
          <a:xfrm>
            <a:off x="457200" y="504825"/>
            <a:ext cx="8220075" cy="7112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2000" b="0" dirty="0">
                <a:latin typeface="Twinkl" pitchFamily="2" charset="0"/>
              </a:rPr>
              <a:t>Click the word that does not rhyme with </a:t>
            </a:r>
            <a:r>
              <a:rPr lang="en-GB" altLang="en-US" sz="2000" dirty="0">
                <a:latin typeface="Twinkl" pitchFamily="2" charset="0"/>
              </a:rPr>
              <a:t>tick</a:t>
            </a:r>
            <a:r>
              <a:rPr lang="en-GB" altLang="en-US" sz="2000" b="0" dirty="0">
                <a:latin typeface="Twinkl" pitchFamily="2" charset="0"/>
              </a:rPr>
              <a:t>.</a:t>
            </a:r>
            <a:endParaRPr lang="en-GB" altLang="en-US" sz="2000" b="0" dirty="0"/>
          </a:p>
        </p:txBody>
      </p:sp>
      <p:sp>
        <p:nvSpPr>
          <p:cNvPr id="12" name="Oval 11"/>
          <p:cNvSpPr/>
          <p:nvPr/>
        </p:nvSpPr>
        <p:spPr bwMode="auto">
          <a:xfrm>
            <a:off x="3254417" y="1216025"/>
            <a:ext cx="2614898" cy="2607318"/>
          </a:xfrm>
          <a:prstGeom prst="ellipse">
            <a:avLst/>
          </a:prstGeom>
          <a:solidFill>
            <a:srgbClr val="FEFCFD"/>
          </a:solidFill>
          <a:ln w="57150">
            <a:solidFill>
              <a:srgbClr val="E64E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4" name="Rectangle: Rounded Corners 13"/>
          <p:cNvSpPr/>
          <p:nvPr/>
        </p:nvSpPr>
        <p:spPr>
          <a:xfrm>
            <a:off x="3110752" y="3322792"/>
            <a:ext cx="2902228" cy="568964"/>
          </a:xfrm>
          <a:prstGeom prst="roundRect">
            <a:avLst/>
          </a:prstGeom>
          <a:solidFill>
            <a:srgbClr val="E64E14"/>
          </a:solidFill>
          <a:ln w="38100">
            <a:solidFill>
              <a:srgbClr val="E64E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>
                <a:solidFill>
                  <a:schemeClr val="bg1"/>
                </a:solidFill>
              </a:rPr>
              <a:t>tick</a:t>
            </a:r>
            <a:endParaRPr lang="en-GB" b="1" dirty="0">
              <a:solidFill>
                <a:schemeClr val="bg1"/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569882" y="4207348"/>
            <a:ext cx="2173857" cy="2052351"/>
            <a:chOff x="655607" y="4207348"/>
            <a:chExt cx="2173857" cy="2052351"/>
          </a:xfrm>
        </p:grpSpPr>
        <p:sp>
          <p:nvSpPr>
            <p:cNvPr id="5" name="TextBox 4"/>
            <p:cNvSpPr txBox="1"/>
            <p:nvPr/>
          </p:nvSpPr>
          <p:spPr>
            <a:xfrm>
              <a:off x="655607" y="5890367"/>
              <a:ext cx="21738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kick</a:t>
              </a:r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4884" y="4207348"/>
              <a:ext cx="1134048" cy="1564801"/>
            </a:xfrm>
            <a:prstGeom prst="rect">
              <a:avLst/>
            </a:prstGeom>
          </p:spPr>
        </p:pic>
      </p:grpSp>
      <p:grpSp>
        <p:nvGrpSpPr>
          <p:cNvPr id="19" name="Group 18"/>
          <p:cNvGrpSpPr/>
          <p:nvPr/>
        </p:nvGrpSpPr>
        <p:grpSpPr>
          <a:xfrm>
            <a:off x="6208542" y="4478111"/>
            <a:ext cx="2173857" cy="1764587"/>
            <a:chOff x="6294267" y="4461110"/>
            <a:chExt cx="2173857" cy="1764587"/>
          </a:xfrm>
        </p:grpSpPr>
        <p:sp>
          <p:nvSpPr>
            <p:cNvPr id="17" name="TextBox 16"/>
            <p:cNvSpPr txBox="1"/>
            <p:nvPr/>
          </p:nvSpPr>
          <p:spPr>
            <a:xfrm>
              <a:off x="6294267" y="5856365"/>
              <a:ext cx="21738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pocket</a:t>
              </a:r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63097" y="4461110"/>
              <a:ext cx="1836195" cy="1395255"/>
            </a:xfrm>
            <a:prstGeom prst="rect">
              <a:avLst/>
            </a:prstGeom>
          </p:spPr>
        </p:pic>
      </p:grpSp>
      <p:grpSp>
        <p:nvGrpSpPr>
          <p:cNvPr id="24" name="Group 23"/>
          <p:cNvGrpSpPr/>
          <p:nvPr/>
        </p:nvGrpSpPr>
        <p:grpSpPr>
          <a:xfrm>
            <a:off x="3204480" y="4186543"/>
            <a:ext cx="2173857" cy="2056155"/>
            <a:chOff x="3290205" y="4186543"/>
            <a:chExt cx="2173857" cy="2056155"/>
          </a:xfrm>
        </p:grpSpPr>
        <p:sp>
          <p:nvSpPr>
            <p:cNvPr id="16" name="TextBox 15"/>
            <p:cNvSpPr txBox="1"/>
            <p:nvPr/>
          </p:nvSpPr>
          <p:spPr>
            <a:xfrm>
              <a:off x="3290205" y="5873366"/>
              <a:ext cx="21738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sick</a:t>
              </a:r>
            </a:p>
          </p:txBody>
        </p:sp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11960" y="4186543"/>
              <a:ext cx="2052102" cy="1669822"/>
            </a:xfrm>
            <a:prstGeom prst="rect">
              <a:avLst/>
            </a:prstGeom>
          </p:spPr>
        </p:pic>
      </p:grpSp>
      <p:pic>
        <p:nvPicPr>
          <p:cNvPr id="26" name="Picture 25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28" y="1587011"/>
            <a:ext cx="1456937" cy="1517193"/>
          </a:xfrm>
          <a:prstGeom prst="rect">
            <a:avLst/>
          </a:prstGeom>
        </p:spPr>
      </p:pic>
      <p:sp>
        <p:nvSpPr>
          <p:cNvPr id="18" name="Arrow: Right 1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C80F5620-7588-49EF-A20A-816F906A391C}"/>
              </a:ext>
            </a:extLst>
          </p:cNvPr>
          <p:cNvSpPr/>
          <p:nvPr/>
        </p:nvSpPr>
        <p:spPr>
          <a:xfrm>
            <a:off x="7771938" y="576803"/>
            <a:ext cx="820580" cy="567244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  <a:endParaRPr lang="en-GB" dirty="0"/>
          </a:p>
        </p:txBody>
      </p:sp>
      <p:sp>
        <p:nvSpPr>
          <p:cNvPr id="20" name="Arrow: Left 19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5CF3C97C-A41E-4DF5-9D9C-CC76CE954E67}"/>
              </a:ext>
            </a:extLst>
          </p:cNvPr>
          <p:cNvSpPr/>
          <p:nvPr/>
        </p:nvSpPr>
        <p:spPr>
          <a:xfrm>
            <a:off x="558801" y="597947"/>
            <a:ext cx="813262" cy="546100"/>
          </a:xfrm>
          <a:prstGeom prst="lef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58996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20"/>
          <p:cNvSpPr>
            <a:spLocks/>
          </p:cNvSpPr>
          <p:nvPr/>
        </p:nvSpPr>
        <p:spPr bwMode="auto">
          <a:xfrm>
            <a:off x="384175" y="3308350"/>
            <a:ext cx="1643063" cy="10033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3800" b="1">
              <a:solidFill>
                <a:srgbClr val="BC0105"/>
              </a:solidFill>
              <a:latin typeface="Twinkl ExtraBold" pitchFamily="2" charset="0"/>
            </a:endParaRPr>
          </a:p>
        </p:txBody>
      </p:sp>
      <p:sp>
        <p:nvSpPr>
          <p:cNvPr id="11" name="Title 20"/>
          <p:cNvSpPr txBox="1">
            <a:spLocks/>
          </p:cNvSpPr>
          <p:nvPr/>
        </p:nvSpPr>
        <p:spPr bwMode="auto">
          <a:xfrm>
            <a:off x="457200" y="504825"/>
            <a:ext cx="8220075" cy="7112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2000" b="0" dirty="0">
                <a:latin typeface="Twinkl" pitchFamily="2" charset="0"/>
              </a:rPr>
              <a:t>Click the word that does not rhyme with </a:t>
            </a:r>
            <a:r>
              <a:rPr lang="en-GB" altLang="en-US" sz="2000" dirty="0">
                <a:latin typeface="Twinkl" pitchFamily="2" charset="0"/>
              </a:rPr>
              <a:t>mess</a:t>
            </a:r>
            <a:r>
              <a:rPr lang="en-GB" altLang="en-US" sz="2000" b="0" dirty="0">
                <a:latin typeface="Twinkl" pitchFamily="2" charset="0"/>
              </a:rPr>
              <a:t>.</a:t>
            </a:r>
            <a:endParaRPr lang="en-GB" altLang="en-US" sz="2000" b="0" dirty="0"/>
          </a:p>
        </p:txBody>
      </p:sp>
      <p:sp>
        <p:nvSpPr>
          <p:cNvPr id="12" name="Oval 11"/>
          <p:cNvSpPr/>
          <p:nvPr/>
        </p:nvSpPr>
        <p:spPr bwMode="auto">
          <a:xfrm>
            <a:off x="3254417" y="1216025"/>
            <a:ext cx="2614898" cy="2607318"/>
          </a:xfrm>
          <a:prstGeom prst="ellipse">
            <a:avLst/>
          </a:prstGeom>
          <a:solidFill>
            <a:srgbClr val="FEFCFD"/>
          </a:solidFill>
          <a:ln w="57150">
            <a:solidFill>
              <a:srgbClr val="E64E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4" name="Rectangle: Rounded Corners 13"/>
          <p:cNvSpPr/>
          <p:nvPr/>
        </p:nvSpPr>
        <p:spPr>
          <a:xfrm>
            <a:off x="3110752" y="3322792"/>
            <a:ext cx="2902228" cy="568964"/>
          </a:xfrm>
          <a:prstGeom prst="roundRect">
            <a:avLst/>
          </a:prstGeom>
          <a:solidFill>
            <a:srgbClr val="E64E14"/>
          </a:solidFill>
          <a:ln w="38100">
            <a:solidFill>
              <a:srgbClr val="E64E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>
                <a:solidFill>
                  <a:schemeClr val="bg1"/>
                </a:solidFill>
              </a:rPr>
              <a:t>mess</a:t>
            </a:r>
            <a:endParaRPr lang="en-GB" b="1" dirty="0">
              <a:solidFill>
                <a:schemeClr val="bg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466" y="1775727"/>
            <a:ext cx="1828800" cy="1293172"/>
          </a:xfrm>
          <a:prstGeom prst="rect">
            <a:avLst/>
          </a:prstGeom>
        </p:spPr>
      </p:pic>
      <p:grpSp>
        <p:nvGrpSpPr>
          <p:cNvPr id="8" name="dress"/>
          <p:cNvGrpSpPr/>
          <p:nvPr/>
        </p:nvGrpSpPr>
        <p:grpSpPr>
          <a:xfrm>
            <a:off x="6208542" y="4020927"/>
            <a:ext cx="2173857" cy="2221771"/>
            <a:chOff x="6208542" y="4020927"/>
            <a:chExt cx="2173857" cy="2221771"/>
          </a:xfrm>
        </p:grpSpPr>
        <p:sp>
          <p:nvSpPr>
            <p:cNvPr id="17" name="TextBox 16"/>
            <p:cNvSpPr txBox="1"/>
            <p:nvPr/>
          </p:nvSpPr>
          <p:spPr>
            <a:xfrm>
              <a:off x="6208542" y="5873366"/>
              <a:ext cx="21738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dress</a:t>
              </a:r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58724" y="4020927"/>
              <a:ext cx="1073491" cy="1760020"/>
            </a:xfrm>
            <a:prstGeom prst="rect">
              <a:avLst/>
            </a:prstGeom>
          </p:spPr>
        </p:pic>
      </p:grpSp>
      <p:grpSp>
        <p:nvGrpSpPr>
          <p:cNvPr id="15" name="cress"/>
          <p:cNvGrpSpPr/>
          <p:nvPr/>
        </p:nvGrpSpPr>
        <p:grpSpPr>
          <a:xfrm>
            <a:off x="3362527" y="4240051"/>
            <a:ext cx="2398677" cy="2002647"/>
            <a:chOff x="3110752" y="4240051"/>
            <a:chExt cx="2398677" cy="2002647"/>
          </a:xfrm>
        </p:grpSpPr>
        <p:sp>
          <p:nvSpPr>
            <p:cNvPr id="16" name="TextBox 15"/>
            <p:cNvSpPr txBox="1"/>
            <p:nvPr/>
          </p:nvSpPr>
          <p:spPr>
            <a:xfrm>
              <a:off x="3204480" y="5873366"/>
              <a:ext cx="21738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cress</a:t>
              </a:r>
            </a:p>
          </p:txBody>
        </p:sp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10752" y="4240051"/>
              <a:ext cx="2398677" cy="1650316"/>
            </a:xfrm>
            <a:prstGeom prst="rect">
              <a:avLst/>
            </a:prstGeom>
          </p:spPr>
        </p:pic>
      </p:grpSp>
      <p:grpSp>
        <p:nvGrpSpPr>
          <p:cNvPr id="22" name="off"/>
          <p:cNvGrpSpPr/>
          <p:nvPr/>
        </p:nvGrpSpPr>
        <p:grpSpPr>
          <a:xfrm>
            <a:off x="569882" y="4085993"/>
            <a:ext cx="2173857" cy="2173706"/>
            <a:chOff x="569882" y="4085993"/>
            <a:chExt cx="2173857" cy="2173706"/>
          </a:xfrm>
        </p:grpSpPr>
        <p:sp>
          <p:nvSpPr>
            <p:cNvPr id="5" name="TextBox 4"/>
            <p:cNvSpPr txBox="1"/>
            <p:nvPr/>
          </p:nvSpPr>
          <p:spPr>
            <a:xfrm>
              <a:off x="569882" y="5890367"/>
              <a:ext cx="21738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off</a:t>
              </a:r>
            </a:p>
          </p:txBody>
        </p:sp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7273" y="4085993"/>
              <a:ext cx="1434559" cy="1787373"/>
            </a:xfrm>
            <a:prstGeom prst="rect">
              <a:avLst/>
            </a:prstGeom>
          </p:spPr>
        </p:pic>
      </p:grpSp>
      <p:sp>
        <p:nvSpPr>
          <p:cNvPr id="18" name="Arrow: Right 1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4F2686DF-FF8D-4A40-959D-97368F685708}"/>
              </a:ext>
            </a:extLst>
          </p:cNvPr>
          <p:cNvSpPr/>
          <p:nvPr/>
        </p:nvSpPr>
        <p:spPr>
          <a:xfrm>
            <a:off x="7771938" y="576803"/>
            <a:ext cx="820580" cy="567244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  <a:endParaRPr lang="en-GB" dirty="0"/>
          </a:p>
        </p:txBody>
      </p:sp>
      <p:sp>
        <p:nvSpPr>
          <p:cNvPr id="19" name="Arrow: Left 18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16DC398D-C75A-4F05-A0B3-88B50BF112F9}"/>
              </a:ext>
            </a:extLst>
          </p:cNvPr>
          <p:cNvSpPr/>
          <p:nvPr/>
        </p:nvSpPr>
        <p:spPr>
          <a:xfrm>
            <a:off x="558801" y="597947"/>
            <a:ext cx="813262" cy="546100"/>
          </a:xfrm>
          <a:prstGeom prst="lef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4286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20"/>
          <p:cNvSpPr>
            <a:spLocks/>
          </p:cNvSpPr>
          <p:nvPr/>
        </p:nvSpPr>
        <p:spPr bwMode="auto">
          <a:xfrm>
            <a:off x="384175" y="3308350"/>
            <a:ext cx="1643063" cy="10033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3800" b="1">
              <a:solidFill>
                <a:srgbClr val="BC0105"/>
              </a:solidFill>
              <a:latin typeface="Twinkl ExtraBold" pitchFamily="2" charset="0"/>
            </a:endParaRPr>
          </a:p>
        </p:txBody>
      </p:sp>
      <p:sp>
        <p:nvSpPr>
          <p:cNvPr id="18" name="Rectangle: Rounded Corners 17"/>
          <p:cNvSpPr/>
          <p:nvPr/>
        </p:nvSpPr>
        <p:spPr>
          <a:xfrm>
            <a:off x="708174" y="760265"/>
            <a:ext cx="7737895" cy="812502"/>
          </a:xfrm>
          <a:prstGeom prst="roundRect">
            <a:avLst/>
          </a:prstGeom>
          <a:solidFill>
            <a:srgbClr val="E64E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228600" lvl="0" indent="-114300" algn="ctr">
              <a:spcBef>
                <a:spcPts val="0"/>
              </a:spcBef>
              <a:buNone/>
            </a:pPr>
            <a:r>
              <a:rPr lang="en-GB" sz="4800" b="1" dirty="0">
                <a:solidFill>
                  <a:schemeClr val="bg2"/>
                </a:solidFill>
                <a:ea typeface="NTR"/>
                <a:cs typeface="NTR"/>
                <a:sym typeface="NTR"/>
              </a:rPr>
              <a:t>Well Done!</a:t>
            </a:r>
          </a:p>
        </p:txBody>
      </p:sp>
      <p:sp>
        <p:nvSpPr>
          <p:cNvPr id="19" name="Rectangle: Rounded Corners 18"/>
          <p:cNvSpPr/>
          <p:nvPr/>
        </p:nvSpPr>
        <p:spPr>
          <a:xfrm>
            <a:off x="793899" y="4735958"/>
            <a:ext cx="7737895" cy="149051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228600" lvl="0" indent="-114300" algn="ctr">
              <a:spcBef>
                <a:spcPts val="0"/>
              </a:spcBef>
              <a:buNone/>
            </a:pPr>
            <a:r>
              <a:rPr lang="en-GB" sz="4800" b="1" dirty="0">
                <a:solidFill>
                  <a:srgbClr val="E64E14"/>
                </a:solidFill>
                <a:ea typeface="NTR"/>
                <a:cs typeface="NTR"/>
                <a:sym typeface="NTR"/>
              </a:rPr>
              <a:t>You are a rhyming superstar!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69997" y="2183258"/>
            <a:ext cx="1615625" cy="257175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252" y="2037779"/>
            <a:ext cx="1786531" cy="260032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871853" y="2385457"/>
            <a:ext cx="1555943" cy="215479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421839" y="1997075"/>
            <a:ext cx="895171" cy="262255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7684" y="2294003"/>
            <a:ext cx="1396176" cy="2338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8871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996</TotalTime>
  <Words>275</Words>
  <Application>Microsoft Office PowerPoint</Application>
  <PresentationFormat>On-screen Show (4:3)</PresentationFormat>
  <Paragraphs>120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Twinkl SemiBold</vt:lpstr>
      <vt:lpstr>Sassoon Infant Rg</vt:lpstr>
      <vt:lpstr>Twinkl ExtraBold</vt:lpstr>
      <vt:lpstr>Arial</vt:lpstr>
      <vt:lpstr>NTR</vt:lpstr>
      <vt:lpstr>Twinkl</vt:lpstr>
      <vt:lpstr>Calibri</vt:lpstr>
      <vt:lpstr>Office Theme</vt:lpstr>
      <vt:lpstr>PowerPoint Presentation</vt:lpstr>
      <vt:lpstr>Match the Rhyming Words</vt:lpstr>
      <vt:lpstr>Click the words that rhyme with cat.</vt:lpstr>
      <vt:lpstr>Click the words that rhyme with pop.</vt:lpstr>
      <vt:lpstr>Click the words that rhyme with sun.</vt:lpstr>
      <vt:lpstr>Click the words that rhyme with rock.</vt:lpstr>
      <vt:lpstr>Click the words that rhyme with bug.</vt:lpstr>
      <vt:lpstr>Click the words that rhyme with pet.</vt:lpstr>
      <vt:lpstr>Spot the Odd One Out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Hanna Jamieson</cp:lastModifiedBy>
  <cp:revision>103</cp:revision>
  <dcterms:created xsi:type="dcterms:W3CDTF">2018-09-20T14:56:25Z</dcterms:created>
  <dcterms:modified xsi:type="dcterms:W3CDTF">2022-03-13T16:23:19Z</dcterms:modified>
</cp:coreProperties>
</file>